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26"/>
  </p:notesMasterIdLst>
  <p:sldIdLst>
    <p:sldId id="257" r:id="rId2"/>
    <p:sldId id="258" r:id="rId3"/>
    <p:sldId id="259" r:id="rId4"/>
    <p:sldId id="260" r:id="rId5"/>
    <p:sldId id="266" r:id="rId6"/>
    <p:sldId id="261" r:id="rId7"/>
    <p:sldId id="274" r:id="rId8"/>
    <p:sldId id="275" r:id="rId9"/>
    <p:sldId id="269" r:id="rId10"/>
    <p:sldId id="292" r:id="rId11"/>
    <p:sldId id="293" r:id="rId12"/>
    <p:sldId id="291" r:id="rId13"/>
    <p:sldId id="280" r:id="rId14"/>
    <p:sldId id="281" r:id="rId15"/>
    <p:sldId id="276" r:id="rId16"/>
    <p:sldId id="283" r:id="rId17"/>
    <p:sldId id="295" r:id="rId18"/>
    <p:sldId id="296" r:id="rId19"/>
    <p:sldId id="287" r:id="rId20"/>
    <p:sldId id="277" r:id="rId21"/>
    <p:sldId id="289" r:id="rId22"/>
    <p:sldId id="294" r:id="rId23"/>
    <p:sldId id="297" r:id="rId24"/>
    <p:sldId id="29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32" autoAdjust="0"/>
    <p:restoredTop sz="94650"/>
  </p:normalViewPr>
  <p:slideViewPr>
    <p:cSldViewPr snapToGrid="0" snapToObjects="1" showGuides="1">
      <p:cViewPr varScale="1">
        <p:scale>
          <a:sx n="83" d="100"/>
          <a:sy n="83" d="100"/>
        </p:scale>
        <p:origin x="216" y="9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a:defRPr>
            </a:lvl1pPr>
          </a:lstStyle>
          <a:p>
            <a:fld id="{0239D73C-AF14-7643-8BC7-209F4FB10DDF}" type="datetimeFigureOut">
              <a:rPr lang="en-US" smtClean="0"/>
              <a:pPr/>
              <a:t>7/31/22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a:defRPr>
            </a:lvl1pPr>
          </a:lstStyle>
          <a:p>
            <a:fld id="{F52A25F9-16D3-E64A-8639-7B020C319E7B}" type="slidenum">
              <a:rPr lang="en-US" smtClean="0"/>
              <a:pPr/>
              <a:t>‹#›</a:t>
            </a:fld>
            <a:endParaRPr lang="en-US" dirty="0"/>
          </a:p>
        </p:txBody>
      </p:sp>
    </p:spTree>
    <p:extLst>
      <p:ext uri="{BB962C8B-B14F-4D97-AF65-F5344CB8AC3E}">
        <p14:creationId xmlns:p14="http://schemas.microsoft.com/office/powerpoint/2010/main" val="1908973073"/>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Regular"/>
        <a:ea typeface="+mn-ea"/>
        <a:cs typeface="+mn-cs"/>
      </a:defRPr>
    </a:lvl1pPr>
    <a:lvl2pPr marL="457200" algn="l" defTabSz="914400" rtl="0" eaLnBrk="1" latinLnBrk="0" hangingPunct="1">
      <a:defRPr sz="1200" b="0" i="0" kern="1200">
        <a:solidFill>
          <a:schemeClr val="tx1"/>
        </a:solidFill>
        <a:latin typeface="Arial Regular"/>
        <a:ea typeface="+mn-ea"/>
        <a:cs typeface="+mn-cs"/>
      </a:defRPr>
    </a:lvl2pPr>
    <a:lvl3pPr marL="914400" algn="l" defTabSz="914400" rtl="0" eaLnBrk="1" latinLnBrk="0" hangingPunct="1">
      <a:defRPr sz="1200" b="0" i="0" kern="1200">
        <a:solidFill>
          <a:schemeClr val="tx1"/>
        </a:solidFill>
        <a:latin typeface="Arial Regular"/>
        <a:ea typeface="+mn-ea"/>
        <a:cs typeface="+mn-cs"/>
      </a:defRPr>
    </a:lvl3pPr>
    <a:lvl4pPr marL="1371600" algn="l" defTabSz="914400" rtl="0" eaLnBrk="1" latinLnBrk="0" hangingPunct="1">
      <a:defRPr sz="1200" b="0" i="0" kern="1200">
        <a:solidFill>
          <a:schemeClr val="tx1"/>
        </a:solidFill>
        <a:latin typeface="Arial Regular"/>
        <a:ea typeface="+mn-ea"/>
        <a:cs typeface="+mn-cs"/>
      </a:defRPr>
    </a:lvl4pPr>
    <a:lvl5pPr marL="1828800" algn="l" defTabSz="914400" rtl="0" eaLnBrk="1" latinLnBrk="0" hangingPunct="1">
      <a:defRPr sz="1200" b="0" i="0" kern="1200">
        <a:solidFill>
          <a:schemeClr val="tx1"/>
        </a:solidFill>
        <a:latin typeface="Arial Regular"/>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5"/>
          <p:cNvSpPr>
            <a:spLocks noGrp="1"/>
          </p:cNvSpPr>
          <p:nvPr>
            <p:ph type="body" sz="quarter" idx="10" hasCustomPrompt="1"/>
          </p:nvPr>
        </p:nvSpPr>
        <p:spPr>
          <a:xfrm>
            <a:off x="658368" y="3968496"/>
            <a:ext cx="6638544" cy="1650381"/>
          </a:xfrm>
          <a:prstGeom prst="rect">
            <a:avLst/>
          </a:prstGeom>
        </p:spPr>
        <p:txBody>
          <a:bodyPr lIns="0">
            <a:noAutofit/>
          </a:bodyPr>
          <a:lstStyle>
            <a:lvl1pPr marL="0" indent="0">
              <a:buNone/>
              <a:defRPr sz="2800" b="0" i="0">
                <a:solidFill>
                  <a:schemeClr val="bg1"/>
                </a:solidFill>
                <a:latin typeface="Georgia" charset="0"/>
                <a:ea typeface="Georgia" charset="0"/>
                <a:cs typeface="Georgia" charset="0"/>
              </a:defRPr>
            </a:lvl1pPr>
          </a:lstStyle>
          <a:p>
            <a:pPr lvl="0"/>
            <a:r>
              <a:rPr lang="en-US" dirty="0"/>
              <a:t>Sub-topic</a:t>
            </a:r>
          </a:p>
        </p:txBody>
      </p:sp>
      <p:sp>
        <p:nvSpPr>
          <p:cNvPr id="14" name="Title 1"/>
          <p:cNvSpPr>
            <a:spLocks noGrp="1"/>
          </p:cNvSpPr>
          <p:nvPr>
            <p:ph type="ctrTitle" hasCustomPrompt="1"/>
          </p:nvPr>
        </p:nvSpPr>
        <p:spPr>
          <a:xfrm>
            <a:off x="658368" y="1490472"/>
            <a:ext cx="6638544" cy="2386584"/>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Presentation</a:t>
            </a:r>
            <a:br>
              <a:rPr lang="en-US" dirty="0"/>
            </a:br>
            <a:r>
              <a:rPr lang="en-US" dirty="0"/>
              <a:t>Title</a:t>
            </a:r>
          </a:p>
        </p:txBody>
      </p:sp>
      <p:pic>
        <p:nvPicPr>
          <p:cNvPr id="8" name="Picture 7" descr="University at Buffalo, The State University of New York logo">
            <a:extLst>
              <a:ext uri="{FF2B5EF4-FFF2-40B4-BE49-F238E27FC236}">
                <a16:creationId xmlns:a16="http://schemas.microsoft.com/office/drawing/2014/main" id="{9C7DE7FF-FD86-434E-91D5-DF1AA23EE75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6041226"/>
            <a:ext cx="4800600" cy="356029"/>
          </a:xfrm>
          <a:prstGeom prst="rect">
            <a:avLst/>
          </a:prstGeom>
        </p:spPr>
      </p:pic>
    </p:spTree>
    <p:extLst>
      <p:ext uri="{BB962C8B-B14F-4D97-AF65-F5344CB8AC3E}">
        <p14:creationId xmlns:p14="http://schemas.microsoft.com/office/powerpoint/2010/main" val="3825410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2">
            <a:extLst>
              <a:ext uri="{FF2B5EF4-FFF2-40B4-BE49-F238E27FC236}">
                <a16:creationId xmlns:a16="http://schemas.microsoft.com/office/drawing/2014/main" id="{0CAA554F-B37C-9E47-B5E4-82235D4EC6CD}"/>
              </a:ext>
            </a:extLst>
          </p:cNvPr>
          <p:cNvSpPr>
            <a:spLocks noGrp="1" noChangeAspect="1"/>
          </p:cNvSpPr>
          <p:nvPr>
            <p:ph type="pic" idx="13"/>
          </p:nvPr>
        </p:nvSpPr>
        <p:spPr>
          <a:xfrm>
            <a:off x="5114631" y="934720"/>
            <a:ext cx="7077369" cy="3064678"/>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8" name="Picture Placeholder 2">
            <a:extLst>
              <a:ext uri="{FF2B5EF4-FFF2-40B4-BE49-F238E27FC236}">
                <a16:creationId xmlns:a16="http://schemas.microsoft.com/office/drawing/2014/main" id="{9F5FDDA2-E7AF-294B-ACDF-BDB5997277BC}"/>
              </a:ext>
            </a:extLst>
          </p:cNvPr>
          <p:cNvSpPr>
            <a:spLocks noGrp="1" noChangeAspect="1"/>
          </p:cNvSpPr>
          <p:nvPr>
            <p:ph type="pic" idx="14"/>
          </p:nvPr>
        </p:nvSpPr>
        <p:spPr>
          <a:xfrm>
            <a:off x="5114631" y="3998296"/>
            <a:ext cx="360252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9" name="Picture Placeholder 2">
            <a:extLst>
              <a:ext uri="{FF2B5EF4-FFF2-40B4-BE49-F238E27FC236}">
                <a16:creationId xmlns:a16="http://schemas.microsoft.com/office/drawing/2014/main" id="{F2499D1A-BF4E-8444-BF94-86863CA11648}"/>
              </a:ext>
            </a:extLst>
          </p:cNvPr>
          <p:cNvSpPr>
            <a:spLocks noGrp="1" noChangeAspect="1"/>
          </p:cNvSpPr>
          <p:nvPr>
            <p:ph type="pic" idx="15"/>
          </p:nvPr>
        </p:nvSpPr>
        <p:spPr>
          <a:xfrm>
            <a:off x="8701089" y="3998296"/>
            <a:ext cx="3490912" cy="2857500"/>
          </a:xfrm>
          <a:prstGeom prst="rect">
            <a:avLst/>
          </a:prstGeom>
          <a:solidFill>
            <a:schemeClr val="bg2">
              <a:lumMod val="75000"/>
            </a:schemeClr>
          </a:solidFill>
          <a:ln>
            <a:solidFill>
              <a:schemeClr val="bg1"/>
            </a:solid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10" name="Footer Placeholder 9">
            <a:extLst>
              <a:ext uri="{FF2B5EF4-FFF2-40B4-BE49-F238E27FC236}">
                <a16:creationId xmlns:a16="http://schemas.microsoft.com/office/drawing/2014/main" id="{2F90DAFF-101D-E948-A7EE-D57686CEB2DD}"/>
              </a:ext>
            </a:extLst>
          </p:cNvPr>
          <p:cNvSpPr>
            <a:spLocks noGrp="1"/>
          </p:cNvSpPr>
          <p:nvPr>
            <p:ph type="ftr" sz="quarter" idx="16"/>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540851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ull Width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D947F2-B572-1341-97A2-03F799FC1CDE}"/>
              </a:ext>
            </a:extLst>
          </p:cNvPr>
          <p:cNvSpPr>
            <a:spLocks noGrp="1"/>
          </p:cNvSpPr>
          <p:nvPr>
            <p:ph type="title"/>
          </p:nvPr>
        </p:nvSpPr>
        <p:spPr/>
        <p:txBody>
          <a:bodyPr/>
          <a:lstStyle/>
          <a:p>
            <a:r>
              <a:rPr lang="en-US" dirty="0"/>
              <a:t>Click to edit</a:t>
            </a:r>
          </a:p>
        </p:txBody>
      </p:sp>
      <p:sp>
        <p:nvSpPr>
          <p:cNvPr id="3" name="Picture Placeholder 2">
            <a:extLst>
              <a:ext uri="{FF2B5EF4-FFF2-40B4-BE49-F238E27FC236}">
                <a16:creationId xmlns:a16="http://schemas.microsoft.com/office/drawing/2014/main" id="{CB21EA68-2B0A-7648-9710-0081FFDD7D68}"/>
              </a:ext>
            </a:extLst>
          </p:cNvPr>
          <p:cNvSpPr>
            <a:spLocks noGrp="1" noChangeAspect="1"/>
          </p:cNvSpPr>
          <p:nvPr>
            <p:ph type="pic" idx="13"/>
          </p:nvPr>
        </p:nvSpPr>
        <p:spPr>
          <a:xfrm>
            <a:off x="0" y="927100"/>
            <a:ext cx="12192000"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5" name="Footer Placeholder 4">
            <a:extLst>
              <a:ext uri="{FF2B5EF4-FFF2-40B4-BE49-F238E27FC236}">
                <a16:creationId xmlns:a16="http://schemas.microsoft.com/office/drawing/2014/main" id="{7D1C2F5B-0BEC-1B48-AF19-F70CBF88DDD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604589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and 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hart Placeholder 2">
            <a:extLst>
              <a:ext uri="{FF2B5EF4-FFF2-40B4-BE49-F238E27FC236}">
                <a16:creationId xmlns:a16="http://schemas.microsoft.com/office/drawing/2014/main" id="{7B782143-2792-E14B-AE51-0FFA9028EB8A}"/>
              </a:ext>
            </a:extLst>
          </p:cNvPr>
          <p:cNvSpPr>
            <a:spLocks noGrp="1"/>
          </p:cNvSpPr>
          <p:nvPr>
            <p:ph type="chart" sz="quarter" idx="16"/>
          </p:nvPr>
        </p:nvSpPr>
        <p:spPr>
          <a:xfrm>
            <a:off x="5161935" y="1976285"/>
            <a:ext cx="6325152" cy="3967316"/>
          </a:xfrm>
          <a:prstGeom prst="rect">
            <a:avLst/>
          </a:prstGeom>
          <a:solidFill>
            <a:schemeClr val="bg2">
              <a:lumMod val="75000"/>
            </a:schemeClr>
          </a:solidFill>
          <a:ln>
            <a:noFill/>
          </a:ln>
        </p:spPr>
        <p:style>
          <a:lnRef idx="1">
            <a:schemeClr val="accent3"/>
          </a:lnRef>
          <a:fillRef idx="2">
            <a:schemeClr val="accent3"/>
          </a:fillRef>
          <a:effectRef idx="1">
            <a:schemeClr val="accent3"/>
          </a:effectRef>
          <a:fontRef idx="none"/>
        </p:style>
        <p:txBody>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baseline="0">
                <a:solidFill>
                  <a:schemeClr val="bg1"/>
                </a:solidFill>
                <a:latin typeface="Arial" charset="0"/>
                <a:ea typeface="Arial" charset="0"/>
                <a:cs typeface="Arial" charset="0"/>
              </a:defRPr>
            </a:lvl1pPr>
          </a:lstStyle>
          <a:p>
            <a:endParaRPr lang="en-US" dirty="0"/>
          </a:p>
          <a:p>
            <a:r>
              <a:rPr lang="en-US" dirty="0"/>
              <a:t>Drag chart to placeholder or click icon to add chart</a:t>
            </a:r>
          </a:p>
          <a:p>
            <a:endParaRPr lang="en-US" dirty="0"/>
          </a:p>
        </p:txBody>
      </p:sp>
      <p:sp>
        <p:nvSpPr>
          <p:cNvPr id="8" name="Footer Placeholder 7">
            <a:extLst>
              <a:ext uri="{FF2B5EF4-FFF2-40B4-BE49-F238E27FC236}">
                <a16:creationId xmlns:a16="http://schemas.microsoft.com/office/drawing/2014/main" id="{EEFBFC18-7AE9-1C44-9039-61F804A6140A}"/>
              </a:ext>
            </a:extLst>
          </p:cNvPr>
          <p:cNvSpPr>
            <a:spLocks noGrp="1"/>
          </p:cNvSpPr>
          <p:nvPr>
            <p:ph type="ftr" sz="quarter" idx="17"/>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6124946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658368" y="1490663"/>
            <a:ext cx="6638544" cy="2387600"/>
          </a:xfrm>
          <a:prstGeom prst="rect">
            <a:avLst/>
          </a:prstGeom>
          <a:ln>
            <a:noFill/>
          </a:ln>
        </p:spPr>
        <p:txBody>
          <a:bodyPr lIns="0" anchor="b">
            <a:noAutofit/>
          </a:bodyPr>
          <a:lstStyle>
            <a:lvl1pPr algn="l">
              <a:lnSpc>
                <a:spcPts val="5800"/>
              </a:lnSpc>
              <a:defRPr sz="6000" b="1" i="0" cap="all" baseline="0">
                <a:solidFill>
                  <a:schemeClr val="bg1"/>
                </a:solidFill>
                <a:latin typeface="Arial" charset="0"/>
                <a:ea typeface="Arial" charset="0"/>
                <a:cs typeface="Arial" charset="0"/>
              </a:defRPr>
            </a:lvl1pPr>
          </a:lstStyle>
          <a:p>
            <a:r>
              <a:rPr lang="en-US" dirty="0"/>
              <a:t>DIVIDER SLIDE</a:t>
            </a:r>
          </a:p>
        </p:txBody>
      </p:sp>
      <p:sp>
        <p:nvSpPr>
          <p:cNvPr id="6" name="Subtitle 2"/>
          <p:cNvSpPr>
            <a:spLocks noGrp="1"/>
          </p:cNvSpPr>
          <p:nvPr>
            <p:ph type="subTitle" idx="1" hasCustomPrompt="1"/>
          </p:nvPr>
        </p:nvSpPr>
        <p:spPr>
          <a:xfrm>
            <a:off x="658368" y="3970337"/>
            <a:ext cx="6638544" cy="2212976"/>
          </a:xfrm>
          <a:prstGeom prst="rect">
            <a:avLst/>
          </a:prstGeom>
          <a:ln>
            <a:noFill/>
          </a:ln>
        </p:spPr>
        <p:txBody>
          <a:bodyPr lIns="0">
            <a:noAutofit/>
          </a:bodyPr>
          <a:lstStyle>
            <a:lvl1pPr marL="0" indent="0" algn="l">
              <a:buNone/>
              <a:defRPr sz="2800" b="0" baseline="0">
                <a:solidFill>
                  <a:schemeClr val="bg1"/>
                </a:solidFill>
                <a:latin typeface="Georgia" charset="0"/>
                <a:ea typeface="Georgia" charset="0"/>
                <a:cs typeface="Georgia"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Section title</a:t>
            </a:r>
          </a:p>
        </p:txBody>
      </p:sp>
      <p:pic>
        <p:nvPicPr>
          <p:cNvPr id="7" name="Picture 6" descr="University at Buffalo, The State University of New York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Tree>
    <p:extLst>
      <p:ext uri="{BB962C8B-B14F-4D97-AF65-F5344CB8AC3E}">
        <p14:creationId xmlns:p14="http://schemas.microsoft.com/office/powerpoint/2010/main" val="252752170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11E420E5-CF10-E744-8836-DA131F3DFECE}"/>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9124026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ed Li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6951472" cy="590931"/>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695147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4A51F46-BA21-2546-AE85-93B56EC06187}"/>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083219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itle and Doubl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52B2E-D090-724F-8681-FBE0CDA2F117}"/>
              </a:ext>
            </a:extLst>
          </p:cNvPr>
          <p:cNvSpPr>
            <a:spLocks noGrp="1"/>
          </p:cNvSpPr>
          <p:nvPr>
            <p:ph type="title"/>
          </p:nvPr>
        </p:nvSpPr>
        <p:spPr>
          <a:xfrm>
            <a:off x="566928" y="1499616"/>
            <a:ext cx="10515600" cy="590931"/>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9E559530-982F-0F4F-B296-9DB2F44D8051}"/>
              </a:ext>
            </a:extLst>
          </p:cNvPr>
          <p:cNvSpPr>
            <a:spLocks noGrp="1"/>
          </p:cNvSpPr>
          <p:nvPr>
            <p:ph sz="half" idx="1"/>
          </p:nvPr>
        </p:nvSpPr>
        <p:spPr>
          <a:xfrm>
            <a:off x="566928" y="2185416"/>
            <a:ext cx="4500372" cy="394868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90367C6-4AC8-9C47-BDFA-A5613CF90E15}"/>
              </a:ext>
            </a:extLst>
          </p:cNvPr>
          <p:cNvSpPr>
            <a:spLocks noGrp="1"/>
          </p:cNvSpPr>
          <p:nvPr>
            <p:ph sz="half" idx="2"/>
          </p:nvPr>
        </p:nvSpPr>
        <p:spPr>
          <a:xfrm>
            <a:off x="5410200" y="2185416"/>
            <a:ext cx="4498848" cy="3950208"/>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FC1A3F1F-FF47-0844-82BA-F475FCD0AAB6}"/>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499462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5C5C1-32E2-374C-809B-D54BEC11EB3F}"/>
              </a:ext>
            </a:extLst>
          </p:cNvPr>
          <p:cNvSpPr>
            <a:spLocks noGrp="1"/>
          </p:cNvSpPr>
          <p:nvPr>
            <p:ph type="title"/>
          </p:nvPr>
        </p:nvSpPr>
        <p:spPr>
          <a:xfrm>
            <a:off x="566928" y="1499616"/>
            <a:ext cx="10515600" cy="590931"/>
          </a:xfrm>
        </p:spPr>
        <p:txBody>
          <a:bodyPr>
            <a:spAutoFit/>
          </a:bodyPr>
          <a:lstStyle/>
          <a:p>
            <a:r>
              <a:rPr lang="en-US" dirty="0"/>
              <a:t>Click to edit Master title style</a:t>
            </a:r>
          </a:p>
        </p:txBody>
      </p:sp>
      <p:sp>
        <p:nvSpPr>
          <p:cNvPr id="3" name="Text Placeholder 2">
            <a:extLst>
              <a:ext uri="{FF2B5EF4-FFF2-40B4-BE49-F238E27FC236}">
                <a16:creationId xmlns:a16="http://schemas.microsoft.com/office/drawing/2014/main" id="{9798817A-73B4-F340-8D0E-FB813E55F799}"/>
              </a:ext>
            </a:extLst>
          </p:cNvPr>
          <p:cNvSpPr>
            <a:spLocks noGrp="1"/>
          </p:cNvSpPr>
          <p:nvPr>
            <p:ph type="body" idx="1" hasCustomPrompt="1"/>
          </p:nvPr>
        </p:nvSpPr>
        <p:spPr>
          <a:xfrm>
            <a:off x="566928" y="2185416"/>
            <a:ext cx="5138928" cy="393192"/>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a:extLst>
              <a:ext uri="{FF2B5EF4-FFF2-40B4-BE49-F238E27FC236}">
                <a16:creationId xmlns:a16="http://schemas.microsoft.com/office/drawing/2014/main" id="{B5126641-0094-3D49-865E-3DB9ECAC43C4}"/>
              </a:ext>
            </a:extLst>
          </p:cNvPr>
          <p:cNvSpPr>
            <a:spLocks noGrp="1"/>
          </p:cNvSpPr>
          <p:nvPr>
            <p:ph sz="half" idx="2"/>
          </p:nvPr>
        </p:nvSpPr>
        <p:spPr>
          <a:xfrm>
            <a:off x="566928" y="2593340"/>
            <a:ext cx="5140515" cy="3535744"/>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26E11705-25F9-194A-9D2F-C9FEEA3A5744}"/>
              </a:ext>
            </a:extLst>
          </p:cNvPr>
          <p:cNvSpPr>
            <a:spLocks noGrp="1"/>
          </p:cNvSpPr>
          <p:nvPr>
            <p:ph type="body" sz="quarter" idx="3" hasCustomPrompt="1"/>
          </p:nvPr>
        </p:nvSpPr>
        <p:spPr>
          <a:xfrm>
            <a:off x="6172200" y="2185416"/>
            <a:ext cx="5138928" cy="394980"/>
          </a:xfrm>
        </p:spPr>
        <p:txBody>
          <a:bodyPr anchor="t" anchorCtr="0">
            <a:spAutoFit/>
          </a:bodyPr>
          <a:lstStyle>
            <a:lvl1pPr marL="0" indent="0">
              <a:buNone/>
              <a:defRPr sz="1600" b="1"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6" name="Content Placeholder 5">
            <a:extLst>
              <a:ext uri="{FF2B5EF4-FFF2-40B4-BE49-F238E27FC236}">
                <a16:creationId xmlns:a16="http://schemas.microsoft.com/office/drawing/2014/main" id="{7D978716-6004-6344-B5D2-C780B062C9CF}"/>
              </a:ext>
            </a:extLst>
          </p:cNvPr>
          <p:cNvSpPr>
            <a:spLocks noGrp="1"/>
          </p:cNvSpPr>
          <p:nvPr>
            <p:ph sz="quarter" idx="4"/>
          </p:nvPr>
        </p:nvSpPr>
        <p:spPr>
          <a:xfrm>
            <a:off x="6172200" y="2590800"/>
            <a:ext cx="5138928" cy="3538728"/>
          </a:xfrm>
        </p:spPr>
        <p:txBody>
          <a:bodyPr/>
          <a:lstStyle>
            <a:lvl1pPr marL="285750" indent="-285750">
              <a:buClr>
                <a:schemeClr val="tx2"/>
              </a:buClr>
              <a:buSzPct val="120000"/>
              <a:buFont typeface="Arial" panose="020B0604020202020204" pitchFamily="34" charset="0"/>
              <a:buChar char="•"/>
              <a:defRPr/>
            </a:lvl1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7">
            <a:extLst>
              <a:ext uri="{FF2B5EF4-FFF2-40B4-BE49-F238E27FC236}">
                <a16:creationId xmlns:a16="http://schemas.microsoft.com/office/drawing/2014/main" id="{4BCA91F9-8796-3D42-B75E-9C7F7D9B7352}"/>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374844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AA2439-3BDA-DB47-AA02-5590274D40F8}"/>
              </a:ext>
            </a:extLst>
          </p:cNvPr>
          <p:cNvSpPr>
            <a:spLocks noGrp="1"/>
          </p:cNvSpPr>
          <p:nvPr>
            <p:ph type="title"/>
          </p:nvPr>
        </p:nvSpPr>
        <p:spPr/>
        <p:txBody>
          <a:bodyPr>
            <a:spAutoFit/>
          </a:bodyPr>
          <a:lstStyle/>
          <a:p>
            <a:r>
              <a:rPr lang="en-US" dirty="0"/>
              <a:t>Click to edit Master title style</a:t>
            </a:r>
          </a:p>
        </p:txBody>
      </p:sp>
      <p:sp>
        <p:nvSpPr>
          <p:cNvPr id="4" name="Footer Placeholder 3">
            <a:extLst>
              <a:ext uri="{FF2B5EF4-FFF2-40B4-BE49-F238E27FC236}">
                <a16:creationId xmlns:a16="http://schemas.microsoft.com/office/drawing/2014/main" id="{19A2EBF7-C6C5-4541-B47E-7FB413A3DF8C}"/>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12092539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43613847-6053-FF4A-A422-D886A866F53F}"/>
              </a:ext>
            </a:extLst>
          </p:cNvPr>
          <p:cNvSpPr>
            <a:spLocks noGrp="1"/>
          </p:cNvSpPr>
          <p:nvPr>
            <p:ph type="ftr" sz="quarter" idx="10"/>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42510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and Photo">
    <p:spTree>
      <p:nvGrpSpPr>
        <p:cNvPr id="1" name=""/>
        <p:cNvGrpSpPr/>
        <p:nvPr/>
      </p:nvGrpSpPr>
      <p:grpSpPr>
        <a:xfrm>
          <a:off x="0" y="0"/>
          <a:ext cx="0" cy="0"/>
          <a:chOff x="0" y="0"/>
          <a:chExt cx="0" cy="0"/>
        </a:xfrm>
      </p:grpSpPr>
      <p:sp>
        <p:nvSpPr>
          <p:cNvPr id="5" name="Picture Placeholder 2">
            <a:extLst>
              <a:ext uri="{FF2B5EF4-FFF2-40B4-BE49-F238E27FC236}">
                <a16:creationId xmlns:a16="http://schemas.microsoft.com/office/drawing/2014/main" id="{DC6EF38F-8DF7-3941-B22C-502232E4CB0B}"/>
              </a:ext>
            </a:extLst>
          </p:cNvPr>
          <p:cNvSpPr>
            <a:spLocks noGrp="1" noChangeAspect="1"/>
          </p:cNvSpPr>
          <p:nvPr>
            <p:ph type="pic" idx="13"/>
          </p:nvPr>
        </p:nvSpPr>
        <p:spPr>
          <a:xfrm>
            <a:off x="5098566" y="927100"/>
            <a:ext cx="7093434" cy="5930900"/>
          </a:xfrm>
          <a:prstGeom prst="rect">
            <a:avLst/>
          </a:prstGeom>
          <a:solidFill>
            <a:schemeClr val="bg2">
              <a:lumMod val="75000"/>
            </a:schemeClr>
          </a:solidFill>
          <a:ln>
            <a:noFill/>
          </a:ln>
        </p:spPr>
        <p:txBody>
          <a:bodyPr anchor="t">
            <a:normAutofit/>
          </a:bodyPr>
          <a:lstStyle>
            <a:lvl1pPr marL="0" indent="0" algn="ctr">
              <a:buNone/>
              <a:defRPr sz="1600" b="0" i="0">
                <a:solidFill>
                  <a:schemeClr val="bg1"/>
                </a:solidFill>
                <a:latin typeface="Arial" charset="0"/>
                <a:ea typeface="Arial" charset="0"/>
                <a:cs typeface="Arial" charset="0"/>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dirty="0"/>
          </a:p>
          <a:p>
            <a:r>
              <a:rPr lang="en-US" dirty="0"/>
              <a:t>Drag picture to placeholder or click icon to add</a:t>
            </a:r>
          </a:p>
        </p:txBody>
      </p:sp>
      <p:sp>
        <p:nvSpPr>
          <p:cNvPr id="2" name="Title 1">
            <a:extLst>
              <a:ext uri="{FF2B5EF4-FFF2-40B4-BE49-F238E27FC236}">
                <a16:creationId xmlns:a16="http://schemas.microsoft.com/office/drawing/2014/main" id="{6D82049F-7F34-5D48-8F72-755B85F3E737}"/>
              </a:ext>
            </a:extLst>
          </p:cNvPr>
          <p:cNvSpPr>
            <a:spLocks noGrp="1"/>
          </p:cNvSpPr>
          <p:nvPr>
            <p:ph type="title"/>
          </p:nvPr>
        </p:nvSpPr>
        <p:spPr>
          <a:xfrm>
            <a:off x="566928" y="1499616"/>
            <a:ext cx="4248912" cy="590931"/>
          </a:xfrm>
        </p:spPr>
        <p:txBody>
          <a:bodyPr/>
          <a:lstStyle/>
          <a:p>
            <a:r>
              <a:rPr lang="en-US" dirty="0"/>
              <a:t>Click to edit</a:t>
            </a:r>
          </a:p>
        </p:txBody>
      </p:sp>
      <p:sp>
        <p:nvSpPr>
          <p:cNvPr id="3" name="Content Placeholder 2">
            <a:extLst>
              <a:ext uri="{FF2B5EF4-FFF2-40B4-BE49-F238E27FC236}">
                <a16:creationId xmlns:a16="http://schemas.microsoft.com/office/drawing/2014/main" id="{5EC46810-DD61-C649-9461-59FA66CD210E}"/>
              </a:ext>
            </a:extLst>
          </p:cNvPr>
          <p:cNvSpPr>
            <a:spLocks noGrp="1"/>
          </p:cNvSpPr>
          <p:nvPr>
            <p:ph idx="1"/>
          </p:nvPr>
        </p:nvSpPr>
        <p:spPr>
          <a:xfrm>
            <a:off x="566928" y="2185416"/>
            <a:ext cx="4248912" cy="3968249"/>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0D8C17C1-D75E-7F4A-895D-15D9E2D1D382}"/>
              </a:ext>
            </a:extLst>
          </p:cNvPr>
          <p:cNvSpPr>
            <a:spLocks noGrp="1"/>
          </p:cNvSpPr>
          <p:nvPr>
            <p:ph type="ftr" sz="quarter" idx="14"/>
          </p:nvPr>
        </p:nvSpPr>
        <p:spPr/>
        <p:txBody>
          <a:body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71616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1614BA-85C5-BA49-A402-F7BCCCDB2C4F}"/>
              </a:ext>
            </a:extLst>
          </p:cNvPr>
          <p:cNvSpPr>
            <a:spLocks noGrp="1"/>
          </p:cNvSpPr>
          <p:nvPr>
            <p:ph type="title"/>
          </p:nvPr>
        </p:nvSpPr>
        <p:spPr>
          <a:xfrm>
            <a:off x="566928" y="1499616"/>
            <a:ext cx="10515600" cy="590931"/>
          </a:xfrm>
          <a:prstGeom prst="rect">
            <a:avLst/>
          </a:prstGeom>
        </p:spPr>
        <p:txBody>
          <a:bodyPr vert="horz" lIns="91440" tIns="45720" rIns="91440" bIns="45720" rtlCol="0" anchor="b" anchorCtr="0">
            <a:spAutoFit/>
          </a:bodyPr>
          <a:lstStyle/>
          <a:p>
            <a:r>
              <a:rPr lang="en-US" dirty="0"/>
              <a:t>Click to edit Master title style</a:t>
            </a:r>
          </a:p>
        </p:txBody>
      </p:sp>
      <p:sp>
        <p:nvSpPr>
          <p:cNvPr id="3" name="Text Placeholder 2">
            <a:extLst>
              <a:ext uri="{FF2B5EF4-FFF2-40B4-BE49-F238E27FC236}">
                <a16:creationId xmlns:a16="http://schemas.microsoft.com/office/drawing/2014/main" id="{C6A66ADF-AEA5-DC4B-841D-168372B891D6}"/>
              </a:ext>
            </a:extLst>
          </p:cNvPr>
          <p:cNvSpPr>
            <a:spLocks noGrp="1"/>
          </p:cNvSpPr>
          <p:nvPr>
            <p:ph type="body" idx="1"/>
          </p:nvPr>
        </p:nvSpPr>
        <p:spPr>
          <a:xfrm>
            <a:off x="566928" y="2185416"/>
            <a:ext cx="10515600" cy="3968249"/>
          </a:xfrm>
          <a:prstGeom prst="rect">
            <a:avLst/>
          </a:prstGeom>
        </p:spPr>
        <p:txBody>
          <a:bodyPr vert="horz" lIns="91440" tIns="45720" rIns="91440" bIns="4572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9" name="Picture 8" descr="University at Buffalo, The State University of New York logo">
            <a:extLst>
              <a:ext uri="{FF2B5EF4-FFF2-40B4-BE49-F238E27FC236}">
                <a16:creationId xmlns:a16="http://schemas.microsoft.com/office/drawing/2014/main" id="{27B0F206-4721-B742-B71F-C0AADA23A984}"/>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355600" y="321146"/>
            <a:ext cx="4800600" cy="356029"/>
          </a:xfrm>
          <a:prstGeom prst="rect">
            <a:avLst/>
          </a:prstGeom>
        </p:spPr>
      </p:pic>
      <p:sp>
        <p:nvSpPr>
          <p:cNvPr id="5" name="Footer Placeholder 4">
            <a:extLst>
              <a:ext uri="{FF2B5EF4-FFF2-40B4-BE49-F238E27FC236}">
                <a16:creationId xmlns:a16="http://schemas.microsoft.com/office/drawing/2014/main" id="{0BD4790E-48FE-324B-A4AD-34E3A7792E59}"/>
              </a:ext>
            </a:extLst>
          </p:cNvPr>
          <p:cNvSpPr>
            <a:spLocks noGrp="1"/>
          </p:cNvSpPr>
          <p:nvPr>
            <p:ph type="ftr" sz="quarter" idx="3"/>
          </p:nvPr>
        </p:nvSpPr>
        <p:spPr>
          <a:xfrm>
            <a:off x="7574280" y="6319774"/>
            <a:ext cx="4114800" cy="365125"/>
          </a:xfrm>
          <a:prstGeom prst="rect">
            <a:avLst/>
          </a:prstGeom>
        </p:spPr>
        <p:txBody>
          <a:bodyPr vert="horz" lIns="91440" tIns="45720" rIns="91440" bIns="45720" rtlCol="0" anchor="ctr"/>
          <a:lstStyle>
            <a:lvl1pPr algn="r">
              <a:defRPr sz="1600" b="1">
                <a:solidFill>
                  <a:schemeClr val="tx1"/>
                </a:solidFill>
              </a:defRPr>
            </a:lvl1pPr>
          </a:lstStyle>
          <a:p>
            <a:fld id="{EB53C135-CEC6-A548-8917-8F7FEB82358B}" type="slidenum">
              <a:rPr lang="en-US" smtClean="0"/>
              <a:pPr/>
              <a:t>‹#›</a:t>
            </a:fld>
            <a:endParaRPr lang="en-US" dirty="0"/>
          </a:p>
        </p:txBody>
      </p:sp>
    </p:spTree>
    <p:extLst>
      <p:ext uri="{BB962C8B-B14F-4D97-AF65-F5344CB8AC3E}">
        <p14:creationId xmlns:p14="http://schemas.microsoft.com/office/powerpoint/2010/main" val="293797148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50" r:id="rId3"/>
    <p:sldLayoutId id="2147483664" r:id="rId4"/>
    <p:sldLayoutId id="2147483652" r:id="rId5"/>
    <p:sldLayoutId id="2147483653" r:id="rId6"/>
    <p:sldLayoutId id="2147483654" r:id="rId7"/>
    <p:sldLayoutId id="2147483655" r:id="rId8"/>
    <p:sldLayoutId id="2147483665" r:id="rId9"/>
    <p:sldLayoutId id="2147483666" r:id="rId10"/>
    <p:sldLayoutId id="2147483660" r:id="rId11"/>
    <p:sldLayoutId id="2147483667" r:id="rId12"/>
  </p:sldLayoutIdLst>
  <p:hf hdr="0" dt="0"/>
  <p:txStyles>
    <p:titleStyle>
      <a:lvl1pPr algn="l" defTabSz="914400" rtl="0" eaLnBrk="1" latinLnBrk="0" hangingPunct="1">
        <a:lnSpc>
          <a:spcPct val="90000"/>
        </a:lnSpc>
        <a:spcBef>
          <a:spcPct val="0"/>
        </a:spcBef>
        <a:buNone/>
        <a:defRPr sz="3600" b="0" i="0" kern="1200">
          <a:solidFill>
            <a:schemeClr val="tx2"/>
          </a:solidFill>
          <a:latin typeface="Georgia" panose="02040502050405020303" pitchFamily="18" charset="0"/>
          <a:ea typeface="+mj-ea"/>
          <a:cs typeface="+mj-cs"/>
        </a:defRPr>
      </a:lvl1pPr>
    </p:titleStyle>
    <p:bodyStyle>
      <a:lvl1pPr marL="228600" indent="-22860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facebook.github.io/prophet/" TargetMode="Externa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1.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2.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hyperlink" Target="https://www.researchgate.net/publication/358768795_A_Prophet_Model_to_Forecast_Spread_of_Covid-19_Pandemic" TargetMode="External"/><Relationship Id="rId2" Type="http://schemas.openxmlformats.org/officeDocument/2006/relationships/hyperlink" Target="https://www.emerald.com/insight/content/doi/10.1108/ACI-09-2020-0059/full/html#sec005" TargetMode="External"/><Relationship Id="rId1" Type="http://schemas.openxmlformats.org/officeDocument/2006/relationships/slideLayout" Target="../slideLayouts/slideLayout11.xml"/><Relationship Id="rId5" Type="http://schemas.openxmlformats.org/officeDocument/2006/relationships/hyperlink" Target="https://www.sciencedirect.com/science/article/pii/S1877050921000417" TargetMode="External"/><Relationship Id="rId4" Type="http://schemas.openxmlformats.org/officeDocument/2006/relationships/hyperlink" Target="https://www.iieta.org/journals/ria/paper/10.18280/ria.350202"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5.xml.rels><?xml version="1.0" encoding="UTF-8" standalone="yes"?>
<Relationships xmlns="http://schemas.openxmlformats.org/package/2006/relationships"><Relationship Id="rId2" Type="http://schemas.openxmlformats.org/officeDocument/2006/relationships/hyperlink" Target="https://aws.amazon.com/marketplace/pp/prodview-3b32sjummof5s"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1.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resentation Title">
            <a:extLst>
              <a:ext uri="{FF2B5EF4-FFF2-40B4-BE49-F238E27FC236}">
                <a16:creationId xmlns:a16="http://schemas.microsoft.com/office/drawing/2014/main" id="{1089AC9A-5D7D-5A4C-8605-7607252D4FA1}"/>
              </a:ext>
            </a:extLst>
          </p:cNvPr>
          <p:cNvSpPr>
            <a:spLocks noGrp="1"/>
          </p:cNvSpPr>
          <p:nvPr>
            <p:ph type="ctrTitle"/>
          </p:nvPr>
        </p:nvSpPr>
        <p:spPr>
          <a:xfrm>
            <a:off x="658368" y="1042416"/>
            <a:ext cx="6638544" cy="2386584"/>
          </a:xfrm>
        </p:spPr>
        <p:txBody>
          <a:bodyPr/>
          <a:lstStyle/>
          <a:p>
            <a:r>
              <a:rPr lang="en-US" dirty="0"/>
              <a:t>Forecasting covid-19 cases and Deaths</a:t>
            </a:r>
          </a:p>
        </p:txBody>
      </p:sp>
      <p:sp>
        <p:nvSpPr>
          <p:cNvPr id="7" name="Sub-topic">
            <a:extLst>
              <a:ext uri="{FF2B5EF4-FFF2-40B4-BE49-F238E27FC236}">
                <a16:creationId xmlns:a16="http://schemas.microsoft.com/office/drawing/2014/main" id="{9C71998B-4791-F94C-B599-D1D76743645B}"/>
              </a:ext>
            </a:extLst>
          </p:cNvPr>
          <p:cNvSpPr>
            <a:spLocks noGrp="1"/>
          </p:cNvSpPr>
          <p:nvPr>
            <p:ph type="body" sz="quarter" idx="10"/>
          </p:nvPr>
        </p:nvSpPr>
        <p:spPr>
          <a:xfrm>
            <a:off x="658368" y="3517234"/>
            <a:ext cx="6638544" cy="1650381"/>
          </a:xfrm>
        </p:spPr>
        <p:txBody>
          <a:bodyPr/>
          <a:lstStyle/>
          <a:p>
            <a:r>
              <a:rPr lang="en-US" sz="2400" dirty="0">
                <a:latin typeface="Times New Roman" panose="02020603050405020304" pitchFamily="18" charset="0"/>
                <a:cs typeface="Times New Roman" panose="02020603050405020304" pitchFamily="18" charset="0"/>
              </a:rPr>
              <a:t>CDA 571 Summer Data Challenge</a:t>
            </a:r>
          </a:p>
          <a:p>
            <a:r>
              <a:rPr lang="en-US" sz="2400" dirty="0">
                <a:latin typeface="Times New Roman" panose="02020603050405020304" pitchFamily="18" charset="0"/>
                <a:cs typeface="Times New Roman" panose="02020603050405020304" pitchFamily="18" charset="0"/>
              </a:rPr>
              <a:t>Team: Alpha Cluster</a:t>
            </a:r>
          </a:p>
        </p:txBody>
      </p:sp>
    </p:spTree>
    <p:extLst>
      <p:ext uri="{BB962C8B-B14F-4D97-AF65-F5344CB8AC3E}">
        <p14:creationId xmlns:p14="http://schemas.microsoft.com/office/powerpoint/2010/main" val="4078184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2" name="Picture 1" descr="Chart, pie chart&#10;&#10;Description automatically generated">
            <a:extLst>
              <a:ext uri="{FF2B5EF4-FFF2-40B4-BE49-F238E27FC236}">
                <a16:creationId xmlns:a16="http://schemas.microsoft.com/office/drawing/2014/main" id="{A576AE16-1166-0DC9-B701-7215B14EC6B1}"/>
              </a:ext>
            </a:extLst>
          </p:cNvPr>
          <p:cNvPicPr>
            <a:picLocks noChangeAspect="1"/>
          </p:cNvPicPr>
          <p:nvPr/>
        </p:nvPicPr>
        <p:blipFill>
          <a:blip r:embed="rId4"/>
          <a:stretch>
            <a:fillRect/>
          </a:stretch>
        </p:blipFill>
        <p:spPr>
          <a:xfrm>
            <a:off x="327834" y="2019282"/>
            <a:ext cx="5294716" cy="2819436"/>
          </a:xfrm>
          <a:prstGeom prst="rect">
            <a:avLst/>
          </a:prstGeom>
        </p:spPr>
      </p:pic>
      <p:pic>
        <p:nvPicPr>
          <p:cNvPr id="4" name="Picture 3" descr="Chart, pie chart&#10;&#10;Description automatically generated">
            <a:extLst>
              <a:ext uri="{FF2B5EF4-FFF2-40B4-BE49-F238E27FC236}">
                <a16:creationId xmlns:a16="http://schemas.microsoft.com/office/drawing/2014/main" id="{FCF705A6-0CF1-E207-45FC-E04961E3DA8A}"/>
              </a:ext>
            </a:extLst>
          </p:cNvPr>
          <p:cNvPicPr>
            <a:picLocks noChangeAspect="1"/>
          </p:cNvPicPr>
          <p:nvPr/>
        </p:nvPicPr>
        <p:blipFill>
          <a:blip r:embed="rId5"/>
          <a:stretch>
            <a:fillRect/>
          </a:stretch>
        </p:blipFill>
        <p:spPr>
          <a:xfrm>
            <a:off x="6253817" y="2019282"/>
            <a:ext cx="5294715" cy="2819435"/>
          </a:xfrm>
          <a:prstGeom prst="rect">
            <a:avLst/>
          </a:prstGeom>
        </p:spPr>
      </p:pic>
      <p:cxnSp>
        <p:nvCxnSpPr>
          <p:cNvPr id="7" name="Straight Connector 6">
            <a:extLst>
              <a:ext uri="{FF2B5EF4-FFF2-40B4-BE49-F238E27FC236}">
                <a16:creationId xmlns:a16="http://schemas.microsoft.com/office/drawing/2014/main" id="{261EE4DB-75A7-03F0-45F0-6396A0B8D137}"/>
              </a:ext>
            </a:extLst>
          </p:cNvPr>
          <p:cNvCxnSpPr/>
          <p:nvPr/>
        </p:nvCxnSpPr>
        <p:spPr>
          <a:xfrm>
            <a:off x="5938183" y="1208868"/>
            <a:ext cx="0" cy="4138047"/>
          </a:xfrm>
          <a:prstGeom prst="line">
            <a:avLst/>
          </a:prstGeom>
          <a:ln>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697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4" name="Picture 3" descr="Chart, line chart&#10;&#10;Description automatically generated">
            <a:extLst>
              <a:ext uri="{FF2B5EF4-FFF2-40B4-BE49-F238E27FC236}">
                <a16:creationId xmlns:a16="http://schemas.microsoft.com/office/drawing/2014/main" id="{97D99555-5C50-E039-8395-82AEADBCC146}"/>
              </a:ext>
            </a:extLst>
          </p:cNvPr>
          <p:cNvPicPr>
            <a:picLocks noChangeAspect="1"/>
          </p:cNvPicPr>
          <p:nvPr/>
        </p:nvPicPr>
        <p:blipFill>
          <a:blip r:embed="rId4"/>
          <a:stretch>
            <a:fillRect/>
          </a:stretch>
        </p:blipFill>
        <p:spPr>
          <a:xfrm>
            <a:off x="0" y="970276"/>
            <a:ext cx="5972421" cy="3183270"/>
          </a:xfrm>
          <a:prstGeom prst="rect">
            <a:avLst/>
          </a:prstGeom>
        </p:spPr>
      </p:pic>
      <p:pic>
        <p:nvPicPr>
          <p:cNvPr id="6" name="Picture 5" descr="Chart, histogram&#10;&#10;Description automatically generated">
            <a:extLst>
              <a:ext uri="{FF2B5EF4-FFF2-40B4-BE49-F238E27FC236}">
                <a16:creationId xmlns:a16="http://schemas.microsoft.com/office/drawing/2014/main" id="{7B1DCD47-10BA-E707-E2F7-7992CA19AF14}"/>
              </a:ext>
            </a:extLst>
          </p:cNvPr>
          <p:cNvPicPr>
            <a:picLocks noChangeAspect="1"/>
          </p:cNvPicPr>
          <p:nvPr/>
        </p:nvPicPr>
        <p:blipFill>
          <a:blip r:embed="rId5"/>
          <a:stretch>
            <a:fillRect/>
          </a:stretch>
        </p:blipFill>
        <p:spPr>
          <a:xfrm>
            <a:off x="5625240" y="3149658"/>
            <a:ext cx="6566760" cy="3500050"/>
          </a:xfrm>
          <a:prstGeom prst="rect">
            <a:avLst/>
          </a:prstGeom>
        </p:spPr>
      </p:pic>
    </p:spTree>
    <p:extLst>
      <p:ext uri="{BB962C8B-B14F-4D97-AF65-F5344CB8AC3E}">
        <p14:creationId xmlns:p14="http://schemas.microsoft.com/office/powerpoint/2010/main" val="42626541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a:xfrm>
            <a:off x="566928" y="1499616"/>
            <a:ext cx="4248912" cy="590931"/>
          </a:xfrm>
        </p:spPr>
        <p:txBody>
          <a:bodyPr/>
          <a:lstStyle/>
          <a:p>
            <a:r>
              <a:rPr lang="en-US" dirty="0"/>
              <a:t>Model Choice</a:t>
            </a:r>
          </a:p>
        </p:txBody>
      </p:sp>
      <p:sp>
        <p:nvSpPr>
          <p:cNvPr id="3" name="Slide Text">
            <a:extLst>
              <a:ext uri="{FF2B5EF4-FFF2-40B4-BE49-F238E27FC236}">
                <a16:creationId xmlns:a16="http://schemas.microsoft.com/office/drawing/2014/main" id="{3CA49974-DF4B-1F47-B7B0-A6B56256146F}"/>
              </a:ext>
            </a:extLst>
          </p:cNvPr>
          <p:cNvSpPr>
            <a:spLocks noGrp="1"/>
          </p:cNvSpPr>
          <p:nvPr>
            <p:ph idx="1"/>
          </p:nvPr>
        </p:nvSpPr>
        <p:spPr>
          <a:xfrm>
            <a:off x="566928" y="2185416"/>
            <a:ext cx="10855324" cy="3801048"/>
          </a:xfrm>
        </p:spPr>
        <p:txBody>
          <a:bodyPr/>
          <a:lstStyle/>
          <a:p>
            <a:pPr>
              <a:spcAft>
                <a:spcPts val="600"/>
              </a:spcAft>
            </a:pPr>
            <a:r>
              <a:rPr lang="en-US" dirty="0"/>
              <a:t>Our data set is a time series data, it has many seasonal changes and its challenging to use a traditional model for the data. </a:t>
            </a:r>
          </a:p>
          <a:p>
            <a:pPr>
              <a:spcAft>
                <a:spcPts val="600"/>
              </a:spcAft>
            </a:pPr>
            <a:r>
              <a:rPr lang="en-US" dirty="0"/>
              <a:t>The data demands to pick a model which needs to recognize the peak and fall points for example it needs to automatically understand when there’s fall in the number of cases as vaccines are introduced or the raise of cases when there’s new strain</a:t>
            </a:r>
          </a:p>
          <a:p>
            <a:pPr>
              <a:spcAft>
                <a:spcPts val="600"/>
              </a:spcAft>
            </a:pPr>
            <a:r>
              <a:rPr lang="en-US" dirty="0"/>
              <a:t>Based on our data we pursued many models and have picked </a:t>
            </a:r>
            <a:r>
              <a:rPr lang="en-US" b="1" dirty="0"/>
              <a:t>FB Prophet </a:t>
            </a:r>
            <a:r>
              <a:rPr lang="en-US" dirty="0"/>
              <a:t>as a model </a:t>
            </a:r>
          </a:p>
          <a:p>
            <a:pPr>
              <a:spcAft>
                <a:spcPts val="600"/>
              </a:spcAft>
            </a:pPr>
            <a:r>
              <a:rPr lang="en-IN" dirty="0"/>
              <a:t>Facebook in  2017 has published a paper called, “Forecasting at Scale” which introduced the open-source project </a:t>
            </a:r>
            <a:r>
              <a:rPr lang="en-IN" b="1" u="sng" dirty="0">
                <a:hlinkClick r:id="rId2"/>
              </a:rPr>
              <a:t>Facebook Prophet</a:t>
            </a:r>
            <a:r>
              <a:rPr lang="en-IN" b="1" u="sng" dirty="0"/>
              <a:t>.</a:t>
            </a:r>
            <a:endParaRPr lang="en-US" dirty="0"/>
          </a:p>
        </p:txBody>
      </p:sp>
      <p:pic>
        <p:nvPicPr>
          <p:cNvPr id="1026" name="Picture 2" descr="How to use the Prophet Forecasting model to make money | by squatsstreak |  Artificial Intelligence in Plain English">
            <a:extLst>
              <a:ext uri="{FF2B5EF4-FFF2-40B4-BE49-F238E27FC236}">
                <a16:creationId xmlns:a16="http://schemas.microsoft.com/office/drawing/2014/main" id="{D3431071-1DA4-7459-504E-3C83309CFA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7573" y="5986464"/>
            <a:ext cx="3714427" cy="871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261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extLst>
              <a:ext uri="{BEBA8EAE-BF5A-486C-A8C5-ECC9F3942E4B}">
                <a14:imgProps xmlns:a14="http://schemas.microsoft.com/office/drawing/2010/main">
                  <a14:imgLayer r:embed="rId3">
                    <a14:imgEffect>
                      <a14:brightnessContrast bright="-2000"/>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5C8F0397-2A2F-FA44-A11D-5385B5FC3F64}"/>
              </a:ext>
            </a:extLst>
          </p:cNvPr>
          <p:cNvSpPr>
            <a:spLocks noGrp="1"/>
          </p:cNvSpPr>
          <p:nvPr>
            <p:ph type="title"/>
          </p:nvPr>
        </p:nvSpPr>
        <p:spPr>
          <a:xfrm>
            <a:off x="318955" y="1065663"/>
            <a:ext cx="5012462" cy="590931"/>
          </a:xfrm>
        </p:spPr>
        <p:txBody>
          <a:bodyPr/>
          <a:lstStyle/>
          <a:p>
            <a:r>
              <a:rPr lang="en-US" dirty="0"/>
              <a:t>Prophet Introduction</a:t>
            </a:r>
          </a:p>
        </p:txBody>
      </p:sp>
      <p:sp>
        <p:nvSpPr>
          <p:cNvPr id="3" name="Slide Text">
            <a:extLst>
              <a:ext uri="{FF2B5EF4-FFF2-40B4-BE49-F238E27FC236}">
                <a16:creationId xmlns:a16="http://schemas.microsoft.com/office/drawing/2014/main" id="{3CA49974-DF4B-1F47-B7B0-A6B56256146F}"/>
              </a:ext>
            </a:extLst>
          </p:cNvPr>
          <p:cNvSpPr>
            <a:spLocks noGrp="1"/>
          </p:cNvSpPr>
          <p:nvPr>
            <p:ph idx="1"/>
          </p:nvPr>
        </p:nvSpPr>
        <p:spPr>
          <a:xfrm>
            <a:off x="566927" y="1656594"/>
            <a:ext cx="9174949" cy="4497071"/>
          </a:xfrm>
        </p:spPr>
        <p:txBody>
          <a:bodyPr/>
          <a:lstStyle/>
          <a:p>
            <a:pPr>
              <a:spcAft>
                <a:spcPts val="600"/>
              </a:spcAft>
            </a:pPr>
            <a:r>
              <a:rPr lang="en-US" dirty="0"/>
              <a:t>Facebook Prophet is an open-source algorithm for generating time series models that employs some traditional concepts with some modern modifications</a:t>
            </a:r>
          </a:p>
          <a:p>
            <a:pPr marL="0" indent="0">
              <a:spcAft>
                <a:spcPts val="600"/>
              </a:spcAft>
              <a:buNone/>
            </a:pPr>
            <a:endParaRPr lang="en-US" dirty="0"/>
          </a:p>
          <a:p>
            <a:pPr>
              <a:spcAft>
                <a:spcPts val="600"/>
              </a:spcAft>
            </a:pPr>
            <a:r>
              <a:rPr lang="en-IN" dirty="0"/>
              <a:t>It is particularly good at modelling time series that have multiple </a:t>
            </a:r>
            <a:r>
              <a:rPr lang="en-IN" dirty="0" err="1"/>
              <a:t>seasonalities</a:t>
            </a:r>
            <a:r>
              <a:rPr lang="en-IN" dirty="0"/>
              <a:t> and doesn’t face some of the above drawbacks of other algorithms like LSTM and SARIMAX</a:t>
            </a:r>
          </a:p>
          <a:p>
            <a:pPr marL="0" indent="0">
              <a:spcAft>
                <a:spcPts val="600"/>
              </a:spcAft>
              <a:buNone/>
            </a:pPr>
            <a:endParaRPr lang="en-IN" dirty="0"/>
          </a:p>
          <a:p>
            <a:pPr>
              <a:spcAft>
                <a:spcPts val="600"/>
              </a:spcAft>
            </a:pPr>
            <a:r>
              <a:rPr lang="en-IN" dirty="0"/>
              <a:t>Prophet at its core is the sum of three functions of time plus an error term i.e. growth g(t), seasonality s(t), holidays h(t) , and error e(t).</a:t>
            </a:r>
          </a:p>
          <a:p>
            <a:pPr marL="0" indent="0">
              <a:spcAft>
                <a:spcPts val="600"/>
              </a:spcAft>
              <a:buNone/>
            </a:pPr>
            <a:endParaRPr lang="en-US" dirty="0"/>
          </a:p>
        </p:txBody>
      </p:sp>
    </p:spTree>
    <p:extLst>
      <p:ext uri="{BB962C8B-B14F-4D97-AF65-F5344CB8AC3E}">
        <p14:creationId xmlns:p14="http://schemas.microsoft.com/office/powerpoint/2010/main" val="7554564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FD43AF-89A3-A05A-CD33-B94252B59A71}"/>
              </a:ext>
            </a:extLst>
          </p:cNvPr>
          <p:cNvSpPr txBox="1"/>
          <p:nvPr/>
        </p:nvSpPr>
        <p:spPr>
          <a:xfrm>
            <a:off x="852407" y="2107773"/>
            <a:ext cx="10445857" cy="3705630"/>
          </a:xfrm>
          <a:prstGeom prst="rect">
            <a:avLst/>
          </a:prstGeom>
          <a:noFill/>
        </p:spPr>
        <p:txBody>
          <a:bodyPr wrap="square" rtlCol="0">
            <a:spAutoFit/>
          </a:bodyPr>
          <a:lstStyle/>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growth function models the overall trend of the data</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 The old idea should be familiar to anyone with a basic knowledge of linear and logistic functions. The new idea incorporated into Facebook prophet is that the growth trend can be present at all points in the data or can be altered at what Prophet calls “changepoints”</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growth function has three main parts which has three settings, and they are Linear growth, logistic growth and flat.</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IN" dirty="0"/>
              <a:t>The seasonality function is a Fourier Series as a function of time.</a:t>
            </a:r>
          </a:p>
          <a:p>
            <a:pPr marL="285750" indent="-285750">
              <a:buFont typeface="Arial" panose="020B0604020202020204" pitchFamily="34" charset="0"/>
              <a:buChar char="•"/>
            </a:pPr>
            <a:r>
              <a:rPr lang="en-IN" dirty="0"/>
              <a:t>The holiday function allows Facebook Prophet to adjust forecasting when a holiday or major event may change the forecast</a:t>
            </a:r>
          </a:p>
        </p:txBody>
      </p:sp>
      <p:sp>
        <p:nvSpPr>
          <p:cNvPr id="9" name="Slide Title">
            <a:extLst>
              <a:ext uri="{FF2B5EF4-FFF2-40B4-BE49-F238E27FC236}">
                <a16:creationId xmlns:a16="http://schemas.microsoft.com/office/drawing/2014/main" id="{CB5901DD-7AE5-6237-9855-94CA79E506F5}"/>
              </a:ext>
            </a:extLst>
          </p:cNvPr>
          <p:cNvSpPr>
            <a:spLocks noGrp="1"/>
          </p:cNvSpPr>
          <p:nvPr>
            <p:ph type="title"/>
          </p:nvPr>
        </p:nvSpPr>
        <p:spPr>
          <a:xfrm>
            <a:off x="318955" y="1065663"/>
            <a:ext cx="5012462" cy="590931"/>
          </a:xfrm>
        </p:spPr>
        <p:txBody>
          <a:bodyPr/>
          <a:lstStyle/>
          <a:p>
            <a:r>
              <a:rPr lang="en-US" dirty="0"/>
              <a:t>Prophet Functionality</a:t>
            </a:r>
          </a:p>
        </p:txBody>
      </p:sp>
    </p:spTree>
    <p:extLst>
      <p:ext uri="{BB962C8B-B14F-4D97-AF65-F5344CB8AC3E}">
        <p14:creationId xmlns:p14="http://schemas.microsoft.com/office/powerpoint/2010/main" val="1120420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63227D40-52A6-1750-D3A9-A99B4832F0D2}"/>
              </a:ext>
            </a:extLst>
          </p:cNvPr>
          <p:cNvPicPr>
            <a:picLocks noGrp="1" noRot="1" noChangeAspect="1" noMove="1" noResize="1" noEditPoints="1" noAdjustHandles="1" noChangeArrowheads="1" noChangeShapeType="1" noCrop="1"/>
          </p:cNvPicPr>
          <p:nvPr/>
        </p:nvPicPr>
        <p:blipFill>
          <a:blip r:embed="rId2">
            <a:alphaModFix/>
            <a:extLst>
              <a:ext uri="{BEBA8EAE-BF5A-486C-A8C5-ECC9F3942E4B}">
                <a14:imgProps xmlns:a14="http://schemas.microsoft.com/office/drawing/2010/main">
                  <a14:imgLayer r:embed="rId3">
                    <a14:imgEffect>
                      <a14:colorTemperature colorTemp="6200"/>
                    </a14:imgEffect>
                  </a14:imgLayer>
                </a14:imgProps>
              </a:ext>
              <a:ext uri="{28A0092B-C50C-407E-A947-70E740481C1C}">
                <a14:useLocalDpi xmlns:a14="http://schemas.microsoft.com/office/drawing/2010/main" val="0"/>
              </a:ext>
            </a:extLst>
          </a:blip>
          <a:srcRect/>
          <a:stretch>
            <a:fillRect/>
          </a:stretch>
        </p:blipFill>
        <p:spPr bwMode="auto">
          <a:xfrm>
            <a:off x="5146444" y="1499616"/>
            <a:ext cx="6695265" cy="4789999"/>
          </a:xfrm>
          <a:prstGeom prst="rect">
            <a:avLst/>
          </a:prstGeom>
          <a:noFill/>
          <a:extLst>
            <a:ext uri="{909E8E84-426E-40DD-AFC4-6F175D3DCCD1}">
              <a14:hiddenFill xmlns:a14="http://schemas.microsoft.com/office/drawing/2010/main">
                <a:solidFill>
                  <a:srgbClr val="FFFFFF"/>
                </a:solidFill>
              </a14:hiddenFill>
            </a:ext>
          </a:extLst>
        </p:spPr>
      </p:pic>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dirty="0"/>
              <a:t>Cases Forecast</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090547"/>
            <a:ext cx="4084320" cy="4199068"/>
          </a:xfrm>
        </p:spPr>
        <p:txBody>
          <a:bodyPr/>
          <a:lstStyle/>
          <a:p>
            <a:pPr marL="0" indent="0">
              <a:spcAft>
                <a:spcPts val="600"/>
              </a:spcAft>
              <a:buNone/>
            </a:pPr>
            <a:r>
              <a:rPr lang="en-US" dirty="0"/>
              <a:t>You are looking at the forecast &amp; actual cases from January 11</a:t>
            </a:r>
            <a:r>
              <a:rPr lang="en-US" baseline="30000" dirty="0"/>
              <a:t>th</a:t>
            </a:r>
            <a:r>
              <a:rPr lang="en-US" dirty="0"/>
              <a:t>, 2021 to January 23</a:t>
            </a:r>
            <a:r>
              <a:rPr lang="en-US" baseline="30000" dirty="0"/>
              <a:t>rd</a:t>
            </a:r>
            <a:r>
              <a:rPr lang="en-US" dirty="0"/>
              <a:t>, 2021 in India. </a:t>
            </a:r>
          </a:p>
          <a:p>
            <a:pPr marL="0" indent="0">
              <a:spcAft>
                <a:spcPts val="600"/>
              </a:spcAft>
              <a:buNone/>
            </a:pPr>
            <a:r>
              <a:rPr lang="en-US" dirty="0"/>
              <a:t>Parameters:</a:t>
            </a:r>
          </a:p>
          <a:p>
            <a:pPr>
              <a:spcAft>
                <a:spcPts val="600"/>
              </a:spcAft>
            </a:pPr>
            <a:r>
              <a:rPr lang="en-US" b="0" dirty="0" err="1">
                <a:effectLst/>
              </a:rPr>
              <a:t>changepoint_range</a:t>
            </a:r>
            <a:r>
              <a:rPr lang="en-US" b="0" dirty="0">
                <a:effectLst/>
              </a:rPr>
              <a:t> = 0.8</a:t>
            </a:r>
          </a:p>
          <a:p>
            <a:pPr>
              <a:spcAft>
                <a:spcPts val="600"/>
              </a:spcAft>
            </a:pPr>
            <a:r>
              <a:rPr lang="en-US" b="0" dirty="0" err="1">
                <a:effectLst/>
              </a:rPr>
              <a:t>changepoint_prior_scale</a:t>
            </a:r>
            <a:r>
              <a:rPr lang="en-US" b="0" dirty="0">
                <a:effectLst/>
              </a:rPr>
              <a:t>=0.7</a:t>
            </a:r>
          </a:p>
          <a:p>
            <a:pPr>
              <a:spcAft>
                <a:spcPts val="600"/>
              </a:spcAft>
            </a:pPr>
            <a:r>
              <a:rPr lang="en-US" b="0" dirty="0">
                <a:effectLst/>
              </a:rPr>
              <a:t>growth = 'linear’</a:t>
            </a:r>
          </a:p>
          <a:p>
            <a:pPr>
              <a:spcAft>
                <a:spcPts val="600"/>
              </a:spcAft>
            </a:pPr>
            <a:r>
              <a:rPr lang="en-US" b="0" dirty="0" err="1">
                <a:effectLst/>
              </a:rPr>
              <a:t>holidays_prior_scale</a:t>
            </a:r>
            <a:r>
              <a:rPr lang="en-US" b="0" dirty="0">
                <a:effectLst/>
              </a:rPr>
              <a:t> = 0</a:t>
            </a:r>
          </a:p>
          <a:p>
            <a:pPr>
              <a:spcAft>
                <a:spcPts val="600"/>
              </a:spcAft>
            </a:pPr>
            <a:r>
              <a:rPr lang="en-US" b="0" dirty="0" err="1">
                <a:effectLst/>
              </a:rPr>
              <a:t>daily_seasonality</a:t>
            </a:r>
            <a:r>
              <a:rPr lang="en-US" b="0" dirty="0">
                <a:effectLst/>
              </a:rPr>
              <a:t> = True</a:t>
            </a:r>
          </a:p>
          <a:p>
            <a:pPr marL="0" indent="0">
              <a:spcAft>
                <a:spcPts val="600"/>
              </a:spcAft>
              <a:buNone/>
            </a:pPr>
            <a:endParaRPr lang="en-US" dirty="0"/>
          </a:p>
        </p:txBody>
      </p:sp>
    </p:spTree>
    <p:extLst>
      <p:ext uri="{BB962C8B-B14F-4D97-AF65-F5344CB8AC3E}">
        <p14:creationId xmlns:p14="http://schemas.microsoft.com/office/powerpoint/2010/main" val="2106786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p:txBody>
          <a:bodyPr/>
          <a:lstStyle/>
          <a:p>
            <a:r>
              <a:rPr lang="en-US" dirty="0"/>
              <a:t>Deaths Forecast</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090547"/>
            <a:ext cx="4084320" cy="4199068"/>
          </a:xfrm>
        </p:spPr>
        <p:txBody>
          <a:bodyPr/>
          <a:lstStyle/>
          <a:p>
            <a:pPr marL="0" indent="0">
              <a:spcAft>
                <a:spcPts val="600"/>
              </a:spcAft>
              <a:buNone/>
            </a:pPr>
            <a:r>
              <a:rPr lang="en-US" dirty="0"/>
              <a:t>You are looking at the forecast &amp; actual deaths from January 11</a:t>
            </a:r>
            <a:r>
              <a:rPr lang="en-US" baseline="30000" dirty="0"/>
              <a:t>th</a:t>
            </a:r>
            <a:r>
              <a:rPr lang="en-US" dirty="0"/>
              <a:t>, 2021 to January 23</a:t>
            </a:r>
            <a:r>
              <a:rPr lang="en-US" baseline="30000" dirty="0"/>
              <a:t>rd</a:t>
            </a:r>
            <a:r>
              <a:rPr lang="en-US" dirty="0"/>
              <a:t>, 2021 in India. </a:t>
            </a:r>
          </a:p>
          <a:p>
            <a:pPr marL="0" indent="0">
              <a:spcAft>
                <a:spcPts val="600"/>
              </a:spcAft>
              <a:buNone/>
            </a:pPr>
            <a:r>
              <a:rPr lang="en-US" dirty="0"/>
              <a:t>Parameters:</a:t>
            </a:r>
          </a:p>
          <a:p>
            <a:pPr>
              <a:spcAft>
                <a:spcPts val="600"/>
              </a:spcAft>
            </a:pPr>
            <a:r>
              <a:rPr lang="en-US" b="0" dirty="0" err="1">
                <a:effectLst/>
              </a:rPr>
              <a:t>changepoint_range</a:t>
            </a:r>
            <a:r>
              <a:rPr lang="en-US" b="0" dirty="0">
                <a:effectLst/>
              </a:rPr>
              <a:t> = 0.5</a:t>
            </a:r>
          </a:p>
          <a:p>
            <a:pPr>
              <a:spcAft>
                <a:spcPts val="600"/>
              </a:spcAft>
            </a:pPr>
            <a:r>
              <a:rPr lang="en-US" b="0" dirty="0" err="1">
                <a:effectLst/>
              </a:rPr>
              <a:t>changepoint_prior_scale</a:t>
            </a:r>
            <a:r>
              <a:rPr lang="en-US" b="0" dirty="0">
                <a:effectLst/>
              </a:rPr>
              <a:t>=0.25</a:t>
            </a:r>
          </a:p>
          <a:p>
            <a:pPr>
              <a:spcAft>
                <a:spcPts val="600"/>
              </a:spcAft>
            </a:pPr>
            <a:r>
              <a:rPr lang="en-US" b="0" dirty="0">
                <a:effectLst/>
              </a:rPr>
              <a:t>growth = 'linear’</a:t>
            </a:r>
          </a:p>
          <a:p>
            <a:pPr>
              <a:spcAft>
                <a:spcPts val="600"/>
              </a:spcAft>
            </a:pPr>
            <a:r>
              <a:rPr lang="en-US" b="0" dirty="0" err="1">
                <a:effectLst/>
              </a:rPr>
              <a:t>holidays_prior_scale</a:t>
            </a:r>
            <a:r>
              <a:rPr lang="en-US" b="0" dirty="0">
                <a:effectLst/>
              </a:rPr>
              <a:t> = 0</a:t>
            </a:r>
          </a:p>
          <a:p>
            <a:pPr>
              <a:spcAft>
                <a:spcPts val="600"/>
              </a:spcAft>
            </a:pPr>
            <a:r>
              <a:rPr lang="en-US" b="0" dirty="0" err="1">
                <a:effectLst/>
              </a:rPr>
              <a:t>daily_seasonality</a:t>
            </a:r>
            <a:r>
              <a:rPr lang="en-US" b="0" dirty="0">
                <a:effectLst/>
              </a:rPr>
              <a:t> = True</a:t>
            </a:r>
          </a:p>
          <a:p>
            <a:pPr marL="0" indent="0">
              <a:spcAft>
                <a:spcPts val="600"/>
              </a:spcAft>
              <a:buNone/>
            </a:pPr>
            <a:endParaRPr lang="en-US" dirty="0"/>
          </a:p>
        </p:txBody>
      </p:sp>
      <p:pic>
        <p:nvPicPr>
          <p:cNvPr id="5" name="Picture 2">
            <a:extLst>
              <a:ext uri="{FF2B5EF4-FFF2-40B4-BE49-F238E27FC236}">
                <a16:creationId xmlns:a16="http://schemas.microsoft.com/office/drawing/2014/main" id="{3A8DCF83-666D-6F0F-0E72-57ED44690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4974" y="1499616"/>
            <a:ext cx="6584331" cy="48366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56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435864" y="700913"/>
            <a:ext cx="5529072" cy="1089529"/>
          </a:xfrm>
        </p:spPr>
        <p:txBody>
          <a:bodyPr/>
          <a:lstStyle/>
          <a:p>
            <a:r>
              <a:rPr lang="en-US" dirty="0"/>
              <a:t>Dashboard Summary</a:t>
            </a:r>
          </a:p>
        </p:txBody>
      </p:sp>
      <p:sp>
        <p:nvSpPr>
          <p:cNvPr id="6" name="TextBox 5">
            <a:extLst>
              <a:ext uri="{FF2B5EF4-FFF2-40B4-BE49-F238E27FC236}">
                <a16:creationId xmlns:a16="http://schemas.microsoft.com/office/drawing/2014/main" id="{BDA77241-D2AB-9B99-122F-EFBC02BEF36A}"/>
              </a:ext>
            </a:extLst>
          </p:cNvPr>
          <p:cNvSpPr txBox="1"/>
          <p:nvPr/>
        </p:nvSpPr>
        <p:spPr>
          <a:xfrm>
            <a:off x="618020" y="1475263"/>
            <a:ext cx="10197885" cy="2156937"/>
          </a:xfrm>
          <a:prstGeom prst="rect">
            <a:avLst/>
          </a:prstGeom>
          <a:noFill/>
        </p:spPr>
        <p:txBody>
          <a:bodyPr wrap="square" rtlCol="0">
            <a:spAutoFit/>
          </a:bodyPr>
          <a:lstStyle/>
          <a:p>
            <a:endParaRPr lang="en-US" dirty="0"/>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US" dirty="0"/>
              <a:t>We have used the python libraries like dash, dash’s components &amp; bootstrap components etc. to build the dashboard.</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US" dirty="0"/>
              <a:t>The architecture behind our dashboard is usage of cards.	</a:t>
            </a:r>
          </a:p>
          <a:p>
            <a:pPr marL="228600" indent="-228600">
              <a:lnSpc>
                <a:spcPct val="130000"/>
              </a:lnSpc>
              <a:spcBef>
                <a:spcPts val="600"/>
              </a:spcBef>
              <a:spcAft>
                <a:spcPts val="600"/>
              </a:spcAft>
              <a:buClr>
                <a:schemeClr val="tx2"/>
              </a:buClr>
              <a:buSzPct val="120000"/>
              <a:buFont typeface="Arial" panose="020B0604020202020204" pitchFamily="34" charset="0"/>
              <a:buChar char="•"/>
            </a:pPr>
            <a:r>
              <a:rPr lang="en-US" dirty="0"/>
              <a:t>Pictorial representation of dashboard working can be seen in the below picture.</a:t>
            </a:r>
          </a:p>
        </p:txBody>
      </p:sp>
      <p:pic>
        <p:nvPicPr>
          <p:cNvPr id="3" name="Picture 2" descr="Diagram&#10;&#10;Description automatically generated">
            <a:extLst>
              <a:ext uri="{FF2B5EF4-FFF2-40B4-BE49-F238E27FC236}">
                <a16:creationId xmlns:a16="http://schemas.microsoft.com/office/drawing/2014/main" id="{1FE0E79D-6F2F-997A-3D7C-014E56112F4B}"/>
              </a:ext>
            </a:extLst>
          </p:cNvPr>
          <p:cNvPicPr>
            <a:picLocks noGrp="1" noRot="1" noChangeAspect="1" noMove="1" noResize="1" noEditPoints="1" noAdjustHandles="1" noChangeArrowheads="1" noChangeShapeType="1" noCrop="1"/>
          </p:cNvPicPr>
          <p:nvPr/>
        </p:nvPicPr>
        <p:blipFill>
          <a:blip r:embed="rId2"/>
          <a:stretch>
            <a:fillRect/>
          </a:stretch>
        </p:blipFill>
        <p:spPr>
          <a:xfrm>
            <a:off x="2846454" y="3632200"/>
            <a:ext cx="6499091" cy="2985897"/>
          </a:xfrm>
          <a:prstGeom prst="rect">
            <a:avLst/>
          </a:prstGeom>
        </p:spPr>
      </p:pic>
    </p:spTree>
    <p:extLst>
      <p:ext uri="{BB962C8B-B14F-4D97-AF65-F5344CB8AC3E}">
        <p14:creationId xmlns:p14="http://schemas.microsoft.com/office/powerpoint/2010/main" val="27766647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CDF62B92-A2C7-B1F6-959B-A25F1A166506}"/>
              </a:ext>
            </a:extLst>
          </p:cNvPr>
          <p:cNvSpPr>
            <a:spLocks noGrp="1"/>
          </p:cNvSpPr>
          <p:nvPr>
            <p:ph type="title"/>
          </p:nvPr>
        </p:nvSpPr>
        <p:spPr>
          <a:xfrm>
            <a:off x="566928" y="1499616"/>
            <a:ext cx="7418832" cy="590931"/>
          </a:xfrm>
        </p:spPr>
        <p:txBody>
          <a:bodyPr/>
          <a:lstStyle/>
          <a:p>
            <a:r>
              <a:rPr lang="en-US" dirty="0"/>
              <a:t>Working of Dashboard</a:t>
            </a:r>
          </a:p>
        </p:txBody>
      </p:sp>
      <p:sp>
        <p:nvSpPr>
          <p:cNvPr id="7" name="Footer Placeholder 6">
            <a:extLst>
              <a:ext uri="{FF2B5EF4-FFF2-40B4-BE49-F238E27FC236}">
                <a16:creationId xmlns:a16="http://schemas.microsoft.com/office/drawing/2014/main" id="{843443E3-85C6-DBC9-A320-9282A6E51B77}"/>
              </a:ext>
            </a:extLst>
          </p:cNvPr>
          <p:cNvSpPr>
            <a:spLocks noGrp="1"/>
          </p:cNvSpPr>
          <p:nvPr>
            <p:ph type="ftr" sz="quarter" idx="10"/>
          </p:nvPr>
        </p:nvSpPr>
        <p:spPr/>
        <p:txBody>
          <a:bodyPr/>
          <a:lstStyle/>
          <a:p>
            <a:fld id="{EB53C135-CEC6-A548-8917-8F7FEB82358B}" type="slidenum">
              <a:rPr lang="en-US" smtClean="0"/>
              <a:pPr/>
              <a:t>18</a:t>
            </a:fld>
            <a:endParaRPr lang="en-US" dirty="0"/>
          </a:p>
        </p:txBody>
      </p:sp>
      <p:pic>
        <p:nvPicPr>
          <p:cNvPr id="18" name="WhatsApp Video 2022-07-31 at 4.58.58 AM">
            <a:hlinkClick r:id="" action="ppaction://media"/>
            <a:extLst>
              <a:ext uri="{FF2B5EF4-FFF2-40B4-BE49-F238E27FC236}">
                <a16:creationId xmlns:a16="http://schemas.microsoft.com/office/drawing/2014/main" id="{CFA6C325-F1FB-14B7-A8A1-4DA575B82753}"/>
              </a:ext>
            </a:extLst>
          </p:cNvPr>
          <p:cNvPicPr>
            <a:picLocks noGrp="1" noRot="1" noChangeAspect="1" noMove="1" noResize="1" noEditPoints="1" noAdjustHandles="1" noChangeArrowheads="1" noChangeShapeType="1" noCrop="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6738" y="2257425"/>
            <a:ext cx="6951662" cy="3824288"/>
          </a:xfrm>
        </p:spPr>
      </p:pic>
    </p:spTree>
    <p:extLst>
      <p:ext uri="{BB962C8B-B14F-4D97-AF65-F5344CB8AC3E}">
        <p14:creationId xmlns:p14="http://schemas.microsoft.com/office/powerpoint/2010/main" val="231540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53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8"/>
                </p:tgtEl>
              </p:cMediaNode>
            </p:video>
            <p:seq concurrent="1" nextAc="seek">
              <p:cTn id="8" restart="whenNotActive" fill="hold" evtFilter="cancelBubble" nodeType="interactiveSeq">
                <p:stCondLst>
                  <p:cond evt="onClick" delay="0">
                    <p:tgtEl>
                      <p:spTgt spid="1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Roles and responsibilities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19</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8" y="2090546"/>
            <a:ext cx="10515600" cy="4767454"/>
          </a:xfrm>
        </p:spPr>
        <p:txBody>
          <a:bodyPr/>
          <a:lstStyle/>
          <a:p>
            <a:r>
              <a:rPr lang="en-US" dirty="0">
                <a:solidFill>
                  <a:srgbClr val="4D5156"/>
                </a:solidFill>
                <a:cs typeface="Aharoni" panose="02010803020104030203" pitchFamily="2" charset="-79"/>
              </a:rPr>
              <a:t>Each member has brought their ideas to the table</a:t>
            </a:r>
          </a:p>
          <a:p>
            <a:r>
              <a:rPr lang="en-US" dirty="0">
                <a:solidFill>
                  <a:srgbClr val="4D5156"/>
                </a:solidFill>
                <a:cs typeface="Aharoni" panose="02010803020104030203" pitchFamily="2" charset="-79"/>
              </a:rPr>
              <a:t>Two ideas has been shortlisted and we have finalized one idea based on the inputs and suggestions of Adithya</a:t>
            </a:r>
          </a:p>
          <a:p>
            <a:r>
              <a:rPr lang="en-US" dirty="0">
                <a:solidFill>
                  <a:srgbClr val="4D5156"/>
                </a:solidFill>
                <a:cs typeface="Aharoni" panose="02010803020104030203" pitchFamily="2" charset="-79"/>
              </a:rPr>
              <a:t>After finalizing the idea and dataset we have set our roadmap based on the timeline provided for the course</a:t>
            </a:r>
          </a:p>
          <a:p>
            <a:r>
              <a:rPr lang="en-US" dirty="0">
                <a:solidFill>
                  <a:srgbClr val="4D5156"/>
                </a:solidFill>
                <a:cs typeface="Aharoni" panose="02010803020104030203" pitchFamily="2" charset="-79"/>
              </a:rPr>
              <a:t>Good and consistent data will always produce great results and in order to make our data great we have spent ample time by employing few techniques like normalizing few variables, filling the missing values, string manipulation etc..</a:t>
            </a:r>
          </a:p>
          <a:p>
            <a:r>
              <a:rPr lang="en-US" dirty="0">
                <a:solidFill>
                  <a:srgbClr val="4D5156"/>
                </a:solidFill>
                <a:cs typeface="Aharoni" panose="02010803020104030203" pitchFamily="2" charset="-79"/>
              </a:rPr>
              <a:t>Data insights and trends are very important for our project hence we have worked out individually to bring our thoughts regarding data.</a:t>
            </a:r>
          </a:p>
          <a:p>
            <a:r>
              <a:rPr lang="en-US" dirty="0">
                <a:solidFill>
                  <a:srgbClr val="4D5156"/>
                </a:solidFill>
                <a:cs typeface="Aharoni" panose="02010803020104030203" pitchFamily="2" charset="-79"/>
              </a:rPr>
              <a:t>we have used python as a language and the editor as google collab</a:t>
            </a:r>
          </a:p>
          <a:p>
            <a:r>
              <a:rPr lang="en-US" dirty="0">
                <a:solidFill>
                  <a:srgbClr val="4D5156"/>
                </a:solidFill>
                <a:cs typeface="Aharoni" panose="02010803020104030203" pitchFamily="2" charset="-79"/>
              </a:rPr>
              <a:t> we have selected  few visualizations to our current presentation.</a:t>
            </a:r>
          </a:p>
        </p:txBody>
      </p:sp>
    </p:spTree>
    <p:extLst>
      <p:ext uri="{BB962C8B-B14F-4D97-AF65-F5344CB8AC3E}">
        <p14:creationId xmlns:p14="http://schemas.microsoft.com/office/powerpoint/2010/main" val="387906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opic">
            <a:extLst>
              <a:ext uri="{FF2B5EF4-FFF2-40B4-BE49-F238E27FC236}">
                <a16:creationId xmlns:a16="http://schemas.microsoft.com/office/drawing/2014/main" id="{B0882130-6200-324C-8A79-B506D34288AC}"/>
              </a:ext>
            </a:extLst>
          </p:cNvPr>
          <p:cNvSpPr>
            <a:spLocks noGrp="1"/>
          </p:cNvSpPr>
          <p:nvPr>
            <p:ph type="ctrTitle"/>
          </p:nvPr>
        </p:nvSpPr>
        <p:spPr>
          <a:xfrm>
            <a:off x="373360" y="1021898"/>
            <a:ext cx="4816156" cy="504392"/>
          </a:xfrm>
        </p:spPr>
        <p:txBody>
          <a:bodyPr/>
          <a:lstStyle/>
          <a:p>
            <a:pPr algn="just"/>
            <a:r>
              <a:rPr lang="en-US" sz="2000" dirty="0"/>
              <a:t>Table of contents</a:t>
            </a:r>
          </a:p>
        </p:txBody>
      </p:sp>
      <p:sp>
        <p:nvSpPr>
          <p:cNvPr id="5" name="Section Divider Title">
            <a:extLst>
              <a:ext uri="{FF2B5EF4-FFF2-40B4-BE49-F238E27FC236}">
                <a16:creationId xmlns:a16="http://schemas.microsoft.com/office/drawing/2014/main" id="{F57E7746-DDC4-614A-A7D1-B72950AB5208}"/>
              </a:ext>
            </a:extLst>
          </p:cNvPr>
          <p:cNvSpPr>
            <a:spLocks noGrp="1"/>
          </p:cNvSpPr>
          <p:nvPr>
            <p:ph type="subTitle" idx="1"/>
          </p:nvPr>
        </p:nvSpPr>
        <p:spPr>
          <a:xfrm>
            <a:off x="373359" y="1539252"/>
            <a:ext cx="6894339" cy="5153890"/>
          </a:xfrm>
        </p:spPr>
        <p:txBody>
          <a:bodyPr/>
          <a:lstStyle/>
          <a:p>
            <a:pPr marL="514350" indent="-514350">
              <a:buFont typeface="+mj-lt"/>
              <a:buAutoNum type="arabicPeriod"/>
            </a:pPr>
            <a:r>
              <a:rPr lang="en-US" sz="2400" dirty="0"/>
              <a:t>Introduction</a:t>
            </a:r>
          </a:p>
          <a:p>
            <a:pPr marL="514350" indent="-514350">
              <a:buFont typeface="+mj-lt"/>
              <a:buAutoNum type="arabicPeriod"/>
            </a:pPr>
            <a:r>
              <a:rPr lang="en-US" sz="2400" dirty="0"/>
              <a:t>Motivation</a:t>
            </a:r>
          </a:p>
          <a:p>
            <a:pPr marL="514350" indent="-514350">
              <a:buFont typeface="+mj-lt"/>
              <a:buAutoNum type="arabicPeriod"/>
            </a:pPr>
            <a:r>
              <a:rPr lang="en-US" sz="2400" dirty="0"/>
              <a:t>Dataset and it’s Key Metrics</a:t>
            </a:r>
          </a:p>
          <a:p>
            <a:pPr marL="514350" indent="-514350">
              <a:buFont typeface="+mj-lt"/>
              <a:buAutoNum type="arabicPeriod"/>
            </a:pPr>
            <a:r>
              <a:rPr lang="en-US" sz="2400" dirty="0"/>
              <a:t>Exploratory Data Analysis</a:t>
            </a:r>
          </a:p>
          <a:p>
            <a:pPr marL="514350" indent="-514350">
              <a:buFont typeface="+mj-lt"/>
              <a:buAutoNum type="arabicPeriod"/>
            </a:pPr>
            <a:r>
              <a:rPr lang="en-US" sz="2400" dirty="0"/>
              <a:t>Model Choices</a:t>
            </a:r>
          </a:p>
          <a:p>
            <a:pPr marL="514350" indent="-514350">
              <a:buFont typeface="+mj-lt"/>
              <a:buAutoNum type="arabicPeriod"/>
            </a:pPr>
            <a:r>
              <a:rPr lang="en-US" sz="2400" dirty="0"/>
              <a:t>Dashboard Summary</a:t>
            </a:r>
          </a:p>
          <a:p>
            <a:pPr marL="514350" indent="-514350">
              <a:buFont typeface="+mj-lt"/>
              <a:buAutoNum type="arabicPeriod"/>
            </a:pPr>
            <a:r>
              <a:rPr lang="en-US" sz="2400" dirty="0"/>
              <a:t>Roles and Responsibilities</a:t>
            </a:r>
          </a:p>
          <a:p>
            <a:pPr marL="514350" indent="-514350">
              <a:buFont typeface="+mj-lt"/>
              <a:buAutoNum type="arabicPeriod"/>
            </a:pPr>
            <a:r>
              <a:rPr lang="en-US" sz="2400" dirty="0"/>
              <a:t>Challenges</a:t>
            </a:r>
          </a:p>
          <a:p>
            <a:pPr marL="514350" indent="-514350">
              <a:buFont typeface="+mj-lt"/>
              <a:buAutoNum type="arabicPeriod"/>
            </a:pPr>
            <a:r>
              <a:rPr lang="en-US" sz="2400" dirty="0"/>
              <a:t>Prospects</a:t>
            </a:r>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pPr marL="514350" indent="-514350">
              <a:buFont typeface="+mj-lt"/>
              <a:buAutoNum type="arabicPeriod"/>
            </a:pPr>
            <a:endParaRPr lang="en-US" dirty="0"/>
          </a:p>
          <a:p>
            <a:endParaRPr lang="en-US" dirty="0"/>
          </a:p>
        </p:txBody>
      </p:sp>
    </p:spTree>
    <p:extLst>
      <p:ext uri="{BB962C8B-B14F-4D97-AF65-F5344CB8AC3E}">
        <p14:creationId xmlns:p14="http://schemas.microsoft.com/office/powerpoint/2010/main" val="5651841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a:xfrm>
            <a:off x="533176" y="1085046"/>
            <a:ext cx="9715229" cy="387494"/>
          </a:xfrm>
        </p:spPr>
        <p:txBody>
          <a:bodyPr/>
          <a:lstStyle/>
          <a:p>
            <a:r>
              <a:rPr lang="en-US" dirty="0"/>
              <a:t>Individual Contribution in %</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20</a:t>
            </a:fld>
            <a:endParaRPr lang="en-US" dirty="0"/>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sp>
        <p:nvSpPr>
          <p:cNvPr id="3" name="Content Placeholder 2">
            <a:extLst>
              <a:ext uri="{FF2B5EF4-FFF2-40B4-BE49-F238E27FC236}">
                <a16:creationId xmlns:a16="http://schemas.microsoft.com/office/drawing/2014/main" id="{5D7855EE-C7DC-EB5E-913A-8811B55EA51A}"/>
              </a:ext>
            </a:extLst>
          </p:cNvPr>
          <p:cNvSpPr>
            <a:spLocks noGrp="1"/>
          </p:cNvSpPr>
          <p:nvPr>
            <p:ph sz="half" idx="2"/>
          </p:nvPr>
        </p:nvSpPr>
        <p:spPr/>
        <p:txBody>
          <a:bodyPr/>
          <a:lstStyle/>
          <a:p>
            <a:endParaRPr lang="en-US" dirty="0"/>
          </a:p>
        </p:txBody>
      </p:sp>
      <p:graphicFrame>
        <p:nvGraphicFramePr>
          <p:cNvPr id="6" name="Table 2">
            <a:extLst>
              <a:ext uri="{FF2B5EF4-FFF2-40B4-BE49-F238E27FC236}">
                <a16:creationId xmlns:a16="http://schemas.microsoft.com/office/drawing/2014/main" id="{46590CA6-BFC5-C661-5FCA-1E8C5AC011D4}"/>
              </a:ext>
            </a:extLst>
          </p:cNvPr>
          <p:cNvGraphicFramePr>
            <a:graphicFrameLocks noGrp="1"/>
          </p:cNvGraphicFramePr>
          <p:nvPr>
            <p:extLst>
              <p:ext uri="{D42A27DB-BD31-4B8C-83A1-F6EECF244321}">
                <p14:modId xmlns:p14="http://schemas.microsoft.com/office/powerpoint/2010/main" val="2713857405"/>
              </p:ext>
            </p:extLst>
          </p:nvPr>
        </p:nvGraphicFramePr>
        <p:xfrm>
          <a:off x="242807" y="1467229"/>
          <a:ext cx="11722101" cy="5390771"/>
        </p:xfrm>
        <a:graphic>
          <a:graphicData uri="http://schemas.openxmlformats.org/drawingml/2006/table">
            <a:tbl>
              <a:tblPr firstRow="1" bandRow="1">
                <a:tableStyleId>{5C22544A-7EE6-4342-B048-85BDC9FD1C3A}</a:tableStyleId>
              </a:tblPr>
              <a:tblGrid>
                <a:gridCol w="1451270">
                  <a:extLst>
                    <a:ext uri="{9D8B030D-6E8A-4147-A177-3AD203B41FA5}">
                      <a16:colId xmlns:a16="http://schemas.microsoft.com/office/drawing/2014/main" val="464510759"/>
                    </a:ext>
                  </a:extLst>
                </a:gridCol>
                <a:gridCol w="1056678">
                  <a:extLst>
                    <a:ext uri="{9D8B030D-6E8A-4147-A177-3AD203B41FA5}">
                      <a16:colId xmlns:a16="http://schemas.microsoft.com/office/drawing/2014/main" val="3906753255"/>
                    </a:ext>
                  </a:extLst>
                </a:gridCol>
                <a:gridCol w="1416490">
                  <a:extLst>
                    <a:ext uri="{9D8B030D-6E8A-4147-A177-3AD203B41FA5}">
                      <a16:colId xmlns:a16="http://schemas.microsoft.com/office/drawing/2014/main" val="269457861"/>
                    </a:ext>
                  </a:extLst>
                </a:gridCol>
                <a:gridCol w="911981">
                  <a:extLst>
                    <a:ext uri="{9D8B030D-6E8A-4147-A177-3AD203B41FA5}">
                      <a16:colId xmlns:a16="http://schemas.microsoft.com/office/drawing/2014/main" val="4216390458"/>
                    </a:ext>
                  </a:extLst>
                </a:gridCol>
                <a:gridCol w="1653930">
                  <a:extLst>
                    <a:ext uri="{9D8B030D-6E8A-4147-A177-3AD203B41FA5}">
                      <a16:colId xmlns:a16="http://schemas.microsoft.com/office/drawing/2014/main" val="4188287996"/>
                    </a:ext>
                  </a:extLst>
                </a:gridCol>
                <a:gridCol w="803780">
                  <a:extLst>
                    <a:ext uri="{9D8B030D-6E8A-4147-A177-3AD203B41FA5}">
                      <a16:colId xmlns:a16="http://schemas.microsoft.com/office/drawing/2014/main" val="3074803243"/>
                    </a:ext>
                  </a:extLst>
                </a:gridCol>
                <a:gridCol w="884672">
                  <a:extLst>
                    <a:ext uri="{9D8B030D-6E8A-4147-A177-3AD203B41FA5}">
                      <a16:colId xmlns:a16="http://schemas.microsoft.com/office/drawing/2014/main" val="567951210"/>
                    </a:ext>
                  </a:extLst>
                </a:gridCol>
                <a:gridCol w="1579105">
                  <a:extLst>
                    <a:ext uri="{9D8B030D-6E8A-4147-A177-3AD203B41FA5}">
                      <a16:colId xmlns:a16="http://schemas.microsoft.com/office/drawing/2014/main" val="3957714933"/>
                    </a:ext>
                  </a:extLst>
                </a:gridCol>
                <a:gridCol w="1717815">
                  <a:extLst>
                    <a:ext uri="{9D8B030D-6E8A-4147-A177-3AD203B41FA5}">
                      <a16:colId xmlns:a16="http://schemas.microsoft.com/office/drawing/2014/main" val="2491623302"/>
                    </a:ext>
                  </a:extLst>
                </a:gridCol>
                <a:gridCol w="246380">
                  <a:extLst>
                    <a:ext uri="{9D8B030D-6E8A-4147-A177-3AD203B41FA5}">
                      <a16:colId xmlns:a16="http://schemas.microsoft.com/office/drawing/2014/main" val="2561564152"/>
                    </a:ext>
                  </a:extLst>
                </a:gridCol>
              </a:tblGrid>
              <a:tr h="711536">
                <a:tc>
                  <a:txBody>
                    <a:bodyPr/>
                    <a:lstStyle/>
                    <a:p>
                      <a:pPr algn="ctr"/>
                      <a:r>
                        <a:rPr lang="en-US" dirty="0"/>
                        <a:t>Team member</a:t>
                      </a:r>
                    </a:p>
                  </a:txBody>
                  <a:tcPr anchor="ctr"/>
                </a:tc>
                <a:tc>
                  <a:txBody>
                    <a:bodyPr/>
                    <a:lstStyle/>
                    <a:p>
                      <a:pPr algn="ctr"/>
                      <a:r>
                        <a:rPr lang="en-US" dirty="0"/>
                        <a:t>Project idea</a:t>
                      </a:r>
                    </a:p>
                  </a:txBody>
                  <a:tcPr anchor="ctr"/>
                </a:tc>
                <a:tc>
                  <a:txBody>
                    <a:bodyPr/>
                    <a:lstStyle/>
                    <a:p>
                      <a:pPr algn="ctr"/>
                      <a:r>
                        <a:rPr lang="en-US" dirty="0"/>
                        <a:t>Data cleansing</a:t>
                      </a:r>
                    </a:p>
                  </a:txBody>
                  <a:tcPr anchor="ctr"/>
                </a:tc>
                <a:tc>
                  <a:txBody>
                    <a:bodyPr/>
                    <a:lstStyle/>
                    <a:p>
                      <a:pPr algn="ctr"/>
                      <a:r>
                        <a:rPr lang="en-US" dirty="0"/>
                        <a:t>EDA</a:t>
                      </a:r>
                    </a:p>
                  </a:txBody>
                  <a:tcPr anchor="ctr"/>
                </a:tc>
                <a:tc>
                  <a:txBody>
                    <a:bodyPr/>
                    <a:lstStyle/>
                    <a:p>
                      <a:pPr algn="ctr"/>
                      <a:r>
                        <a:rPr lang="en-US" dirty="0"/>
                        <a:t>Model Tuning</a:t>
                      </a:r>
                    </a:p>
                  </a:txBody>
                  <a:tcPr anchor="ctr"/>
                </a:tc>
                <a:tc>
                  <a:txBody>
                    <a:bodyPr/>
                    <a:lstStyle/>
                    <a:p>
                      <a:pPr algn="ctr"/>
                      <a:r>
                        <a:rPr lang="en-US" dirty="0"/>
                        <a:t>WIP 1</a:t>
                      </a:r>
                    </a:p>
                  </a:txBody>
                  <a:tcPr anchor="ctr"/>
                </a:tc>
                <a:tc>
                  <a:txBody>
                    <a:bodyPr/>
                    <a:lstStyle/>
                    <a:p>
                      <a:pPr algn="ctr"/>
                      <a:r>
                        <a:rPr lang="en-US" dirty="0"/>
                        <a:t> WIP 2</a:t>
                      </a:r>
                    </a:p>
                  </a:txBody>
                  <a:tcPr anchor="ctr"/>
                </a:tc>
                <a:tc>
                  <a:txBody>
                    <a:bodyPr/>
                    <a:lstStyle/>
                    <a:p>
                      <a:pPr algn="ctr"/>
                      <a:r>
                        <a:rPr lang="en-US" dirty="0"/>
                        <a:t>Dashboards</a:t>
                      </a:r>
                    </a:p>
                  </a:txBody>
                  <a:tcPr anchor="ctr"/>
                </a:tc>
                <a:tc>
                  <a:txBody>
                    <a:bodyPr/>
                    <a:lstStyle/>
                    <a:p>
                      <a:pPr algn="ctr"/>
                      <a:r>
                        <a:rPr lang="en-US" dirty="0"/>
                        <a:t>Final</a:t>
                      </a:r>
                    </a:p>
                    <a:p>
                      <a:pPr algn="ctr"/>
                      <a:r>
                        <a:rPr lang="en-US" dirty="0"/>
                        <a:t>Presentation</a:t>
                      </a:r>
                    </a:p>
                  </a:txBody>
                  <a:tcPr anchor="ctr"/>
                </a:tc>
                <a:tc>
                  <a:txBody>
                    <a:bodyPr/>
                    <a:lstStyle/>
                    <a:p>
                      <a:pPr algn="ctr"/>
                      <a:endParaRPr lang="en-US" dirty="0"/>
                    </a:p>
                  </a:txBody>
                  <a:tcPr anchor="ctr"/>
                </a:tc>
                <a:extLst>
                  <a:ext uri="{0D108BD9-81ED-4DB2-BD59-A6C34878D82A}">
                    <a16:rowId xmlns:a16="http://schemas.microsoft.com/office/drawing/2014/main" val="3762574162"/>
                  </a:ext>
                </a:extLst>
              </a:tr>
              <a:tr h="703920">
                <a:tc>
                  <a:txBody>
                    <a:bodyPr/>
                    <a:lstStyle/>
                    <a:p>
                      <a:pPr algn="ctr"/>
                      <a:r>
                        <a:rPr lang="en-US" sz="1800" kern="1200" dirty="0">
                          <a:solidFill>
                            <a:schemeClr val="dk1"/>
                          </a:solidFill>
                          <a:effectLst/>
                        </a:rPr>
                        <a:t>Harsha Venkata Sai B</a:t>
                      </a:r>
                      <a:endParaRPr lang="en-US" dirty="0"/>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endParaRPr lang="en-US" dirty="0"/>
                    </a:p>
                  </a:txBody>
                  <a:tcPr anchor="ctr"/>
                </a:tc>
                <a:extLst>
                  <a:ext uri="{0D108BD9-81ED-4DB2-BD59-A6C34878D82A}">
                    <a16:rowId xmlns:a16="http://schemas.microsoft.com/office/drawing/2014/main" val="116826342"/>
                  </a:ext>
                </a:extLst>
              </a:tr>
              <a:tr h="401505">
                <a:tc>
                  <a:txBody>
                    <a:bodyPr/>
                    <a:lstStyle/>
                    <a:p>
                      <a:pPr algn="ctr"/>
                      <a:r>
                        <a:rPr lang="en-US" sz="1800" kern="1200" dirty="0" err="1">
                          <a:solidFill>
                            <a:schemeClr val="dk1"/>
                          </a:solidFill>
                          <a:effectLst/>
                        </a:rPr>
                        <a:t>Manikanta</a:t>
                      </a:r>
                      <a:r>
                        <a:rPr lang="en-US" sz="1800" kern="1200" dirty="0">
                          <a:solidFill>
                            <a:schemeClr val="dk1"/>
                          </a:solidFill>
                          <a:effectLst/>
                        </a:rPr>
                        <a:t> A</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95</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95</a:t>
                      </a:r>
                    </a:p>
                  </a:txBody>
                  <a:tcPr anchor="ctr"/>
                </a:tc>
                <a:tc>
                  <a:txBody>
                    <a:bodyPr/>
                    <a:lstStyle/>
                    <a:p>
                      <a:pPr algn="ctr"/>
                      <a:r>
                        <a:rPr lang="en-US" dirty="0"/>
                        <a:t>90</a:t>
                      </a:r>
                    </a:p>
                  </a:txBody>
                  <a:tcPr anchor="ctr"/>
                </a:tc>
                <a:tc>
                  <a:txBody>
                    <a:bodyPr/>
                    <a:lstStyle/>
                    <a:p>
                      <a:pPr algn="ctr"/>
                      <a:endParaRPr lang="en-US" dirty="0"/>
                    </a:p>
                  </a:txBody>
                  <a:tcPr anchor="ctr"/>
                </a:tc>
                <a:extLst>
                  <a:ext uri="{0D108BD9-81ED-4DB2-BD59-A6C34878D82A}">
                    <a16:rowId xmlns:a16="http://schemas.microsoft.com/office/drawing/2014/main" val="1363215921"/>
                  </a:ext>
                </a:extLst>
              </a:tr>
              <a:tr h="401505">
                <a:tc>
                  <a:txBody>
                    <a:bodyPr/>
                    <a:lstStyle/>
                    <a:p>
                      <a:pPr algn="ctr"/>
                      <a:r>
                        <a:rPr lang="en-US" sz="1800" kern="1200" dirty="0" err="1">
                          <a:solidFill>
                            <a:schemeClr val="dk1"/>
                          </a:solidFill>
                          <a:effectLst/>
                        </a:rPr>
                        <a:t>Ratna</a:t>
                      </a:r>
                      <a:r>
                        <a:rPr lang="en-US" sz="1800" kern="1200" dirty="0">
                          <a:solidFill>
                            <a:schemeClr val="dk1"/>
                          </a:solidFill>
                          <a:effectLst/>
                        </a:rPr>
                        <a:t> Sri G</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endParaRPr lang="en-US" dirty="0"/>
                    </a:p>
                  </a:txBody>
                  <a:tcPr anchor="ctr"/>
                </a:tc>
                <a:extLst>
                  <a:ext uri="{0D108BD9-81ED-4DB2-BD59-A6C34878D82A}">
                    <a16:rowId xmlns:a16="http://schemas.microsoft.com/office/drawing/2014/main" val="3117841245"/>
                  </a:ext>
                </a:extLst>
              </a:tr>
              <a:tr h="601626">
                <a:tc>
                  <a:txBody>
                    <a:bodyPr/>
                    <a:lstStyle/>
                    <a:p>
                      <a:pPr algn="ctr"/>
                      <a:r>
                        <a:rPr lang="en-US" sz="1800" kern="1200" dirty="0" err="1">
                          <a:solidFill>
                            <a:schemeClr val="dk1"/>
                          </a:solidFill>
                          <a:effectLst/>
                        </a:rPr>
                        <a:t>SaiNath</a:t>
                      </a:r>
                      <a:r>
                        <a:rPr lang="en-US" sz="1800" kern="1200" dirty="0">
                          <a:solidFill>
                            <a:schemeClr val="dk1"/>
                          </a:solidFill>
                          <a:effectLst/>
                        </a:rPr>
                        <a:t> Reddy Y</a:t>
                      </a:r>
                      <a:r>
                        <a:rPr lang="en-IN" dirty="0">
                          <a:effectLst/>
                        </a:rPr>
                        <a:t> </a:t>
                      </a:r>
                      <a:endParaRPr lang="en-US" dirty="0"/>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95</a:t>
                      </a:r>
                    </a:p>
                  </a:txBody>
                  <a:tcPr anchor="ctr"/>
                </a:tc>
                <a:tc>
                  <a:txBody>
                    <a:bodyPr/>
                    <a:lstStyle/>
                    <a:p>
                      <a:pPr algn="ctr"/>
                      <a:r>
                        <a:rPr lang="en-US" dirty="0"/>
                        <a:t>90</a:t>
                      </a:r>
                    </a:p>
                  </a:txBody>
                  <a:tcPr anchor="ctr"/>
                </a:tc>
                <a:tc>
                  <a:txBody>
                    <a:bodyPr/>
                    <a:lstStyle/>
                    <a:p>
                      <a:pPr algn="ctr"/>
                      <a:endParaRPr lang="en-US" dirty="0"/>
                    </a:p>
                  </a:txBody>
                  <a:tcPr anchor="ctr"/>
                </a:tc>
                <a:extLst>
                  <a:ext uri="{0D108BD9-81ED-4DB2-BD59-A6C34878D82A}">
                    <a16:rowId xmlns:a16="http://schemas.microsoft.com/office/drawing/2014/main" val="3801260391"/>
                  </a:ext>
                </a:extLst>
              </a:tr>
              <a:tr h="601626">
                <a:tc>
                  <a:txBody>
                    <a:bodyPr/>
                    <a:lstStyle/>
                    <a:p>
                      <a:pPr algn="ctr"/>
                      <a:r>
                        <a:rPr lang="en-US" sz="1800" kern="1200" dirty="0">
                          <a:solidFill>
                            <a:schemeClr val="dk1"/>
                          </a:solidFill>
                          <a:effectLst/>
                        </a:rPr>
                        <a:t>Sai </a:t>
                      </a:r>
                      <a:r>
                        <a:rPr lang="en-US" sz="1800" kern="1200" dirty="0" err="1">
                          <a:solidFill>
                            <a:schemeClr val="dk1"/>
                          </a:solidFill>
                          <a:effectLst/>
                        </a:rPr>
                        <a:t>Prapulla</a:t>
                      </a:r>
                      <a:r>
                        <a:rPr lang="en-US" sz="1800" kern="1200" dirty="0">
                          <a:solidFill>
                            <a:schemeClr val="dk1"/>
                          </a:solidFill>
                          <a:effectLst/>
                        </a:rPr>
                        <a:t> Seshank A</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85</a:t>
                      </a:r>
                    </a:p>
                  </a:txBody>
                  <a:tcPr anchor="ctr"/>
                </a:tc>
                <a:tc>
                  <a:txBody>
                    <a:bodyPr/>
                    <a:lstStyle/>
                    <a:p>
                      <a:pPr algn="ctr"/>
                      <a:r>
                        <a:rPr lang="en-US" dirty="0"/>
                        <a:t>100</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r>
                        <a:rPr lang="en-US" dirty="0"/>
                        <a:t>95</a:t>
                      </a:r>
                    </a:p>
                  </a:txBody>
                  <a:tcPr anchor="ctr"/>
                </a:tc>
                <a:tc>
                  <a:txBody>
                    <a:bodyPr/>
                    <a:lstStyle/>
                    <a:p>
                      <a:pPr algn="ctr"/>
                      <a:endParaRPr lang="en-US" dirty="0"/>
                    </a:p>
                  </a:txBody>
                  <a:tcPr anchor="ctr"/>
                </a:tc>
                <a:extLst>
                  <a:ext uri="{0D108BD9-81ED-4DB2-BD59-A6C34878D82A}">
                    <a16:rowId xmlns:a16="http://schemas.microsoft.com/office/drawing/2014/main" val="1386781013"/>
                  </a:ext>
                </a:extLst>
              </a:tr>
              <a:tr h="60162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rPr>
                        <a:t>Venkata </a:t>
                      </a:r>
                      <a:r>
                        <a:rPr lang="en-US" sz="1800" kern="1200" dirty="0" err="1">
                          <a:solidFill>
                            <a:schemeClr val="dk1"/>
                          </a:solidFill>
                          <a:effectLst/>
                        </a:rPr>
                        <a:t>Mahendra</a:t>
                      </a:r>
                      <a:r>
                        <a:rPr lang="en-US" sz="1800" kern="1200" dirty="0">
                          <a:solidFill>
                            <a:schemeClr val="dk1"/>
                          </a:solidFill>
                          <a:effectLst/>
                        </a:rPr>
                        <a:t> C</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endParaRPr lang="en-US" dirty="0"/>
                    </a:p>
                  </a:txBody>
                  <a:tcPr anchor="ctr"/>
                </a:tc>
                <a:extLst>
                  <a:ext uri="{0D108BD9-81ED-4DB2-BD59-A6C34878D82A}">
                    <a16:rowId xmlns:a16="http://schemas.microsoft.com/office/drawing/2014/main" val="3325568179"/>
                  </a:ext>
                </a:extLst>
              </a:tr>
              <a:tr h="601626">
                <a:tc>
                  <a:txBody>
                    <a:bodyPr/>
                    <a:lstStyle/>
                    <a:p>
                      <a:pPr algn="ctr"/>
                      <a:r>
                        <a:rPr lang="en-US" sz="1800" kern="1200" dirty="0">
                          <a:solidFill>
                            <a:schemeClr val="dk1"/>
                          </a:solidFill>
                          <a:effectLst/>
                        </a:rPr>
                        <a:t>Venkata </a:t>
                      </a:r>
                      <a:r>
                        <a:rPr lang="en-US" sz="1800" kern="1200" dirty="0" err="1">
                          <a:solidFill>
                            <a:schemeClr val="dk1"/>
                          </a:solidFill>
                          <a:effectLst/>
                        </a:rPr>
                        <a:t>SriKarthik</a:t>
                      </a:r>
                      <a:r>
                        <a:rPr lang="en-US" sz="1800" kern="1200" dirty="0">
                          <a:solidFill>
                            <a:schemeClr val="dk1"/>
                          </a:solidFill>
                          <a:effectLst/>
                        </a:rPr>
                        <a:t> D</a:t>
                      </a:r>
                      <a:endParaRPr lang="en-US" dirty="0"/>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85</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85</a:t>
                      </a:r>
                    </a:p>
                  </a:txBody>
                  <a:tcPr anchor="ctr"/>
                </a:tc>
                <a:tc>
                  <a:txBody>
                    <a:bodyPr/>
                    <a:lstStyle/>
                    <a:p>
                      <a:pPr algn="ctr"/>
                      <a:endParaRPr lang="en-US" dirty="0"/>
                    </a:p>
                  </a:txBody>
                  <a:tcPr anchor="ctr"/>
                </a:tc>
                <a:extLst>
                  <a:ext uri="{0D108BD9-81ED-4DB2-BD59-A6C34878D82A}">
                    <a16:rowId xmlns:a16="http://schemas.microsoft.com/office/drawing/2014/main" val="2052254963"/>
                  </a:ext>
                </a:extLst>
              </a:tr>
              <a:tr h="401505">
                <a:tc>
                  <a:txBody>
                    <a:bodyPr/>
                    <a:lstStyle/>
                    <a:p>
                      <a:pPr algn="ctr"/>
                      <a:r>
                        <a:rPr lang="en-US" sz="1800" kern="1200" dirty="0">
                          <a:solidFill>
                            <a:schemeClr val="dk1"/>
                          </a:solidFill>
                          <a:effectLst/>
                        </a:rPr>
                        <a:t>Vishnu A</a:t>
                      </a:r>
                      <a:endParaRPr lang="en-US" dirty="0"/>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100</a:t>
                      </a:r>
                    </a:p>
                  </a:txBody>
                  <a:tcPr anchor="ctr"/>
                </a:tc>
                <a:tc>
                  <a:txBody>
                    <a:bodyPr/>
                    <a:lstStyle/>
                    <a:p>
                      <a:pPr algn="ctr"/>
                      <a:r>
                        <a:rPr lang="en-US" dirty="0"/>
                        <a:t>100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r>
                        <a:rPr lang="en-US" dirty="0"/>
                        <a:t>90</a:t>
                      </a:r>
                    </a:p>
                  </a:txBody>
                  <a:tcPr anchor="ctr"/>
                </a:tc>
                <a:tc>
                  <a:txBody>
                    <a:bodyPr/>
                    <a:lstStyle/>
                    <a:p>
                      <a:pPr algn="ctr"/>
                      <a:endParaRPr lang="en-US" dirty="0"/>
                    </a:p>
                  </a:txBody>
                  <a:tcPr anchor="ctr"/>
                </a:tc>
                <a:extLst>
                  <a:ext uri="{0D108BD9-81ED-4DB2-BD59-A6C34878D82A}">
                    <a16:rowId xmlns:a16="http://schemas.microsoft.com/office/drawing/2014/main" val="2133727250"/>
                  </a:ext>
                </a:extLst>
              </a:tr>
            </a:tbl>
          </a:graphicData>
        </a:graphic>
      </p:graphicFrame>
    </p:spTree>
    <p:extLst>
      <p:ext uri="{BB962C8B-B14F-4D97-AF65-F5344CB8AC3E}">
        <p14:creationId xmlns:p14="http://schemas.microsoft.com/office/powerpoint/2010/main" val="1847663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Challenges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21</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7" y="2090546"/>
            <a:ext cx="9936949" cy="4229228"/>
          </a:xfrm>
        </p:spPr>
        <p:txBody>
          <a:bodyPr/>
          <a:lstStyle/>
          <a:p>
            <a:r>
              <a:rPr lang="en-US" dirty="0">
                <a:solidFill>
                  <a:srgbClr val="4D5156"/>
                </a:solidFill>
                <a:cs typeface="Aharoni" panose="02010803020104030203" pitchFamily="2" charset="-79"/>
              </a:rPr>
              <a:t>There are certain fields which require domain expertise and we had tough time understanding them.</a:t>
            </a:r>
          </a:p>
          <a:p>
            <a:r>
              <a:rPr lang="en-US" dirty="0">
                <a:solidFill>
                  <a:srgbClr val="4D5156"/>
                </a:solidFill>
                <a:cs typeface="Aharoni" panose="02010803020104030203" pitchFamily="2" charset="-79"/>
              </a:rPr>
              <a:t>The applied prophet model is not conventional model, hence tuning its parameters took more time than the normal algorithms</a:t>
            </a:r>
          </a:p>
          <a:p>
            <a:r>
              <a:rPr lang="en-US" dirty="0">
                <a:solidFill>
                  <a:srgbClr val="4D5156"/>
                </a:solidFill>
                <a:cs typeface="Aharoni" panose="02010803020104030203" pitchFamily="2" charset="-79"/>
              </a:rPr>
              <a:t>We have also applied a model called SIER, the SIER model assumes that the members of the compartment are infected but not infectious during the incubation period. Also, there is no guarantee that all infected people are tested and isolated. This group of people is likely to become hidden transmitters in the population. The SIER model with constant parameters cannot be used for long-term simulation.</a:t>
            </a:r>
          </a:p>
          <a:p>
            <a:r>
              <a:rPr lang="en-US" dirty="0">
                <a:solidFill>
                  <a:srgbClr val="4D5156"/>
                </a:solidFill>
                <a:cs typeface="Aharoni" panose="02010803020104030203" pitchFamily="2" charset="-79"/>
              </a:rPr>
              <a:t>We have been trying to find the correlation between cases and deaths, but there are certain cases where the death may be resulted from prolonged other health conditions.</a:t>
            </a:r>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4D5156"/>
              </a:solidFill>
              <a:latin typeface="Amasis MT Pro Light" panose="02040304050005020304" pitchFamily="18" charset="0"/>
              <a:cs typeface="Aharoni" panose="02010803020104030203" pitchFamily="2" charset="-79"/>
            </a:endParaRPr>
          </a:p>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37319091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Prospects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22</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7" y="2090546"/>
            <a:ext cx="9936949" cy="3504342"/>
          </a:xfrm>
        </p:spPr>
        <p:txBody>
          <a:bodyPr/>
          <a:lstStyle/>
          <a:p>
            <a:r>
              <a:rPr lang="en-US" dirty="0">
                <a:solidFill>
                  <a:srgbClr val="4D5156"/>
                </a:solidFill>
                <a:cs typeface="Aharoni" panose="02010803020104030203" pitchFamily="2" charset="-79"/>
              </a:rPr>
              <a:t>We are interested in learning more about the relation and trends between the cases, deaths, vaccinations and </a:t>
            </a:r>
            <a:r>
              <a:rPr lang="en-US" dirty="0" err="1">
                <a:solidFill>
                  <a:srgbClr val="4D5156"/>
                </a:solidFill>
                <a:cs typeface="Aharoni" panose="02010803020104030203" pitchFamily="2" charset="-79"/>
              </a:rPr>
              <a:t>testings</a:t>
            </a:r>
            <a:r>
              <a:rPr lang="en-US" dirty="0">
                <a:solidFill>
                  <a:srgbClr val="4D5156"/>
                </a:solidFill>
                <a:cs typeface="Aharoni" panose="02010803020104030203" pitchFamily="2" charset="-79"/>
              </a:rPr>
              <a:t>.</a:t>
            </a:r>
          </a:p>
          <a:p>
            <a:r>
              <a:rPr lang="en-US" dirty="0">
                <a:solidFill>
                  <a:srgbClr val="4D5156"/>
                </a:solidFill>
                <a:cs typeface="Aharoni" panose="02010803020104030203" pitchFamily="2" charset="-79"/>
              </a:rPr>
              <a:t>We want to add few filters to our dashboards like the lockdown durations and covid restrictions like mask mandates, public gatherings etc.</a:t>
            </a:r>
          </a:p>
          <a:p>
            <a:r>
              <a:rPr lang="en-US" dirty="0">
                <a:solidFill>
                  <a:srgbClr val="4D5156"/>
                </a:solidFill>
                <a:cs typeface="Aharoni" panose="02010803020104030203" pitchFamily="2" charset="-79"/>
              </a:rPr>
              <a:t>Add more pictorial metrics that also shows the COVID-19 scenario at global stage.</a:t>
            </a:r>
          </a:p>
          <a:p>
            <a:r>
              <a:rPr lang="en-US" dirty="0">
                <a:solidFill>
                  <a:srgbClr val="4D5156"/>
                </a:solidFill>
                <a:cs typeface="Aharoni" panose="02010803020104030203" pitchFamily="2" charset="-79"/>
              </a:rPr>
              <a:t>Implement advanced graphs, If that would make things easy to understand.</a:t>
            </a:r>
          </a:p>
          <a:p>
            <a:endParaRPr lang="en-US" dirty="0">
              <a:solidFill>
                <a:srgbClr val="4D5156"/>
              </a:solidFill>
              <a:cs typeface="Aharoni" panose="02010803020104030203" pitchFamily="2" charset="-79"/>
            </a:endParaRPr>
          </a:p>
        </p:txBody>
      </p:sp>
      <p:sp>
        <p:nvSpPr>
          <p:cNvPr id="4" name="Content Placeholder 4">
            <a:extLst>
              <a:ext uri="{FF2B5EF4-FFF2-40B4-BE49-F238E27FC236}">
                <a16:creationId xmlns:a16="http://schemas.microsoft.com/office/drawing/2014/main" id="{D53A6355-5BE9-221B-7E33-06FA0F3EBDB5}"/>
              </a:ext>
            </a:extLst>
          </p:cNvPr>
          <p:cNvSpPr txBox="1">
            <a:spLocks/>
          </p:cNvSpPr>
          <p:nvPr/>
        </p:nvSpPr>
        <p:spPr>
          <a:xfrm>
            <a:off x="566927" y="4236265"/>
            <a:ext cx="9936949" cy="1867175"/>
          </a:xfrm>
          <a:prstGeom prst="rect">
            <a:avLst/>
          </a:prstGeom>
        </p:spPr>
        <p:txBody>
          <a:bodyPr vert="horz" lIns="91440" tIns="45720" rIns="91440" bIns="45720" rtlCol="0">
            <a:noAutofit/>
          </a:bodyPr>
          <a:lstStyle>
            <a:lvl1pPr marL="285750" indent="-285750" algn="l" defTabSz="914400" rtl="0" eaLnBrk="1" latinLnBrk="0" hangingPunct="1">
              <a:lnSpc>
                <a:spcPct val="130000"/>
              </a:lnSpc>
              <a:spcBef>
                <a:spcPts val="600"/>
              </a:spcBef>
              <a:buClr>
                <a:schemeClr val="tx2"/>
              </a:buClr>
              <a:buSzPct val="120000"/>
              <a:buFont typeface="Arial" panose="020B0604020202020204" pitchFamily="34" charset="0"/>
              <a:buChar char="•"/>
              <a:defRPr sz="1800" kern="1200">
                <a:solidFill>
                  <a:schemeClr val="tx1"/>
                </a:solidFill>
                <a:latin typeface="+mn-lt"/>
                <a:ea typeface="+mn-ea"/>
                <a:cs typeface="+mn-cs"/>
              </a:defRPr>
            </a:lvl1pPr>
            <a:lvl2pPr marL="6858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2pPr>
            <a:lvl3pPr marL="11430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3pPr>
            <a:lvl4pPr marL="16002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4pPr>
            <a:lvl5pPr marL="2057400" indent="-182880" algn="l" defTabSz="914400" rtl="0" eaLnBrk="1" latinLnBrk="0" hangingPunct="1">
              <a:lnSpc>
                <a:spcPct val="130000"/>
              </a:lnSpc>
              <a:spcBef>
                <a:spcPts val="600"/>
              </a:spcBef>
              <a:buClr>
                <a:schemeClr val="tx2"/>
              </a:buClr>
              <a:buSzPct val="120000"/>
              <a:buFont typeface="System Font Regular"/>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solidFill>
                <a:srgbClr val="4D5156"/>
              </a:solidFill>
              <a:latin typeface="Amasis MT Pro Light" panose="02040304050005020304" pitchFamily="18" charset="0"/>
              <a:cs typeface="Aharoni" panose="02010803020104030203" pitchFamily="2" charset="-79"/>
            </a:endParaRPr>
          </a:p>
          <a:p>
            <a:pPr marL="0" indent="0">
              <a:buFont typeface="Arial" panose="020B0604020202020204" pitchFamily="34" charset="0"/>
              <a:buNone/>
            </a:pP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1609636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542E9E-94BC-D8B5-94E0-14BF06A75F1B}"/>
              </a:ext>
            </a:extLst>
          </p:cNvPr>
          <p:cNvSpPr txBox="1"/>
          <p:nvPr/>
        </p:nvSpPr>
        <p:spPr>
          <a:xfrm>
            <a:off x="3622431" y="2942492"/>
            <a:ext cx="184731" cy="369332"/>
          </a:xfrm>
          <a:prstGeom prst="rect">
            <a:avLst/>
          </a:prstGeom>
          <a:noFill/>
        </p:spPr>
        <p:txBody>
          <a:bodyPr wrap="none" rtlCol="0">
            <a:spAutoFit/>
          </a:bodyPr>
          <a:lstStyle/>
          <a:p>
            <a:endParaRPr lang="en-US" dirty="0"/>
          </a:p>
        </p:txBody>
      </p:sp>
      <p:sp>
        <p:nvSpPr>
          <p:cNvPr id="6" name="TextBox 5">
            <a:extLst>
              <a:ext uri="{FF2B5EF4-FFF2-40B4-BE49-F238E27FC236}">
                <a16:creationId xmlns:a16="http://schemas.microsoft.com/office/drawing/2014/main" id="{3C4AF46A-04B9-6055-45C8-B5918ED0B8E6}"/>
              </a:ext>
            </a:extLst>
          </p:cNvPr>
          <p:cNvSpPr txBox="1"/>
          <p:nvPr/>
        </p:nvSpPr>
        <p:spPr>
          <a:xfrm>
            <a:off x="504092" y="1446118"/>
            <a:ext cx="10093569" cy="707886"/>
          </a:xfrm>
          <a:prstGeom prst="rect">
            <a:avLst/>
          </a:prstGeom>
          <a:noFill/>
        </p:spPr>
        <p:txBody>
          <a:bodyPr wrap="square" rtlCol="0">
            <a:spAutoFit/>
          </a:bodyPr>
          <a:lstStyle/>
          <a:p>
            <a:r>
              <a:rPr lang="en-US" sz="4000" dirty="0">
                <a:solidFill>
                  <a:schemeClr val="tx2"/>
                </a:solidFill>
                <a:latin typeface="Georgia" panose="02040502050405020303" pitchFamily="18" charset="0"/>
              </a:rPr>
              <a:t>References</a:t>
            </a:r>
            <a:endParaRPr lang="en-US" sz="2800" dirty="0">
              <a:solidFill>
                <a:schemeClr val="tx2"/>
              </a:solidFill>
              <a:latin typeface="Georgia" panose="02040502050405020303" pitchFamily="18" charset="0"/>
            </a:endParaRPr>
          </a:p>
        </p:txBody>
      </p:sp>
      <p:sp>
        <p:nvSpPr>
          <p:cNvPr id="8" name="TextBox 7">
            <a:extLst>
              <a:ext uri="{FF2B5EF4-FFF2-40B4-BE49-F238E27FC236}">
                <a16:creationId xmlns:a16="http://schemas.microsoft.com/office/drawing/2014/main" id="{657F6D9E-D873-5447-24FB-FDA35AE4F281}"/>
              </a:ext>
            </a:extLst>
          </p:cNvPr>
          <p:cNvSpPr txBox="1"/>
          <p:nvPr/>
        </p:nvSpPr>
        <p:spPr>
          <a:xfrm>
            <a:off x="1180027" y="2340413"/>
            <a:ext cx="8681728" cy="646331"/>
          </a:xfrm>
          <a:prstGeom prst="rect">
            <a:avLst/>
          </a:prstGeom>
          <a:noFill/>
        </p:spPr>
        <p:txBody>
          <a:bodyPr wrap="square">
            <a:spAutoFit/>
          </a:bodyPr>
          <a:lstStyle/>
          <a:p>
            <a:pPr algn="l"/>
            <a:r>
              <a:rPr lang="en-US" b="0" i="0" dirty="0">
                <a:effectLst/>
                <a:latin typeface="Open Sans" panose="020B0606030504020204" pitchFamily="34" charset="0"/>
                <a:hlinkClick r:id="rId2"/>
              </a:rPr>
              <a:t>Forecasting of COVID-19 epidemic size in four high hitting nations (USA, Brazil, India and Russia) by Fb-Prophet machine learning model</a:t>
            </a:r>
            <a:endParaRPr lang="en-US" b="0" i="0" dirty="0">
              <a:effectLst/>
              <a:latin typeface="Open Sans" panose="020B0606030504020204" pitchFamily="34" charset="0"/>
            </a:endParaRPr>
          </a:p>
        </p:txBody>
      </p:sp>
      <p:sp>
        <p:nvSpPr>
          <p:cNvPr id="12" name="TextBox 11">
            <a:extLst>
              <a:ext uri="{FF2B5EF4-FFF2-40B4-BE49-F238E27FC236}">
                <a16:creationId xmlns:a16="http://schemas.microsoft.com/office/drawing/2014/main" id="{EF679D8C-B36B-CF40-BC9D-192BF9146F25}"/>
              </a:ext>
            </a:extLst>
          </p:cNvPr>
          <p:cNvSpPr txBox="1"/>
          <p:nvPr/>
        </p:nvSpPr>
        <p:spPr>
          <a:xfrm>
            <a:off x="1180027" y="3396239"/>
            <a:ext cx="6166338" cy="369332"/>
          </a:xfrm>
          <a:prstGeom prst="rect">
            <a:avLst/>
          </a:prstGeom>
          <a:noFill/>
        </p:spPr>
        <p:txBody>
          <a:bodyPr wrap="square">
            <a:spAutoFit/>
          </a:bodyPr>
          <a:lstStyle/>
          <a:p>
            <a:r>
              <a:rPr lang="en-US" b="0" i="0" dirty="0">
                <a:solidFill>
                  <a:srgbClr val="111111"/>
                </a:solidFill>
                <a:effectLst/>
                <a:latin typeface="Roboto" panose="02000000000000000000" pitchFamily="2" charset="0"/>
                <a:hlinkClick r:id="rId3"/>
              </a:rPr>
              <a:t>A Prophet Model to Forecast Spread of Covid-19 Pandemic</a:t>
            </a:r>
            <a:endParaRPr lang="en-US" b="0" i="0" dirty="0">
              <a:solidFill>
                <a:srgbClr val="111111"/>
              </a:solidFill>
              <a:effectLst/>
              <a:latin typeface="Roboto" panose="02000000000000000000" pitchFamily="2" charset="0"/>
            </a:endParaRPr>
          </a:p>
        </p:txBody>
      </p:sp>
      <p:sp>
        <p:nvSpPr>
          <p:cNvPr id="15" name="TextBox 14">
            <a:extLst>
              <a:ext uri="{FF2B5EF4-FFF2-40B4-BE49-F238E27FC236}">
                <a16:creationId xmlns:a16="http://schemas.microsoft.com/office/drawing/2014/main" id="{6CCF87E0-C4C9-1EAF-F26B-0C8FF013F6A1}"/>
              </a:ext>
            </a:extLst>
          </p:cNvPr>
          <p:cNvSpPr txBox="1"/>
          <p:nvPr/>
        </p:nvSpPr>
        <p:spPr>
          <a:xfrm>
            <a:off x="1180027" y="4219318"/>
            <a:ext cx="6892257" cy="369333"/>
          </a:xfrm>
          <a:prstGeom prst="rect">
            <a:avLst/>
          </a:prstGeom>
          <a:noFill/>
        </p:spPr>
        <p:txBody>
          <a:bodyPr wrap="square">
            <a:spAutoFit/>
          </a:bodyPr>
          <a:lstStyle/>
          <a:p>
            <a:r>
              <a:rPr lang="en-US" b="0" i="0" dirty="0">
                <a:solidFill>
                  <a:srgbClr val="1E1E1E"/>
                </a:solidFill>
                <a:effectLst/>
                <a:latin typeface="Lato" panose="020F0502020204030203" pitchFamily="34" charset="0"/>
                <a:hlinkClick r:id="rId4"/>
              </a:rPr>
              <a:t>Forecasting the Spread of COVID-19 Pandemic with Prophet</a:t>
            </a:r>
            <a:endParaRPr lang="en-US" dirty="0"/>
          </a:p>
        </p:txBody>
      </p:sp>
      <p:sp>
        <p:nvSpPr>
          <p:cNvPr id="3" name="TextBox 2">
            <a:extLst>
              <a:ext uri="{FF2B5EF4-FFF2-40B4-BE49-F238E27FC236}">
                <a16:creationId xmlns:a16="http://schemas.microsoft.com/office/drawing/2014/main" id="{45F097CB-8498-6699-BA99-E9645AA25379}"/>
              </a:ext>
            </a:extLst>
          </p:cNvPr>
          <p:cNvSpPr txBox="1"/>
          <p:nvPr/>
        </p:nvSpPr>
        <p:spPr>
          <a:xfrm>
            <a:off x="1180027" y="5215733"/>
            <a:ext cx="7315200" cy="646331"/>
          </a:xfrm>
          <a:prstGeom prst="rect">
            <a:avLst/>
          </a:prstGeom>
          <a:noFill/>
        </p:spPr>
        <p:txBody>
          <a:bodyPr wrap="square" rtlCol="0">
            <a:spAutoFit/>
          </a:bodyPr>
          <a:lstStyle/>
          <a:p>
            <a:r>
              <a:rPr lang="en-US" dirty="0">
                <a:solidFill>
                  <a:schemeClr val="accent1"/>
                </a:solidFill>
                <a:hlinkClick r:id="rId5">
                  <a:extLst>
                    <a:ext uri="{A12FA001-AC4F-418D-AE19-62706E023703}">
                      <ahyp:hlinkClr xmlns:ahyp="http://schemas.microsoft.com/office/drawing/2018/hyperlinkcolor" val="tx"/>
                    </a:ext>
                  </a:extLst>
                </a:hlinkClick>
              </a:rPr>
              <a:t>Time series analysis and forecasting of coronavirus disease in Indonesia using ARIMA model and PROPHET</a:t>
            </a:r>
            <a:endParaRPr lang="en-US" dirty="0">
              <a:solidFill>
                <a:schemeClr val="accent1"/>
              </a:solidFill>
            </a:endParaRPr>
          </a:p>
        </p:txBody>
      </p:sp>
    </p:spTree>
    <p:extLst>
      <p:ext uri="{BB962C8B-B14F-4D97-AF65-F5344CB8AC3E}">
        <p14:creationId xmlns:p14="http://schemas.microsoft.com/office/powerpoint/2010/main" val="29027977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58E32D-EFA7-5055-3B84-CA039B5AFCAC}"/>
              </a:ext>
            </a:extLst>
          </p:cNvPr>
          <p:cNvSpPr>
            <a:spLocks noGrp="1"/>
          </p:cNvSpPr>
          <p:nvPr>
            <p:ph type="ctrTitle"/>
          </p:nvPr>
        </p:nvSpPr>
        <p:spPr>
          <a:xfrm>
            <a:off x="658368" y="2202426"/>
            <a:ext cx="6638544" cy="1674630"/>
          </a:xfrm>
        </p:spPr>
        <p:txBody>
          <a:bodyPr/>
          <a:lstStyle/>
          <a:p>
            <a:r>
              <a:rPr lang="en-US" dirty="0"/>
              <a:t>Thank</a:t>
            </a:r>
            <a:br>
              <a:rPr lang="en-US" dirty="0"/>
            </a:br>
            <a:r>
              <a:rPr lang="en-US" dirty="0"/>
              <a:t>you!</a:t>
            </a:r>
          </a:p>
        </p:txBody>
      </p:sp>
    </p:spTree>
    <p:extLst>
      <p:ext uri="{BB962C8B-B14F-4D97-AF65-F5344CB8AC3E}">
        <p14:creationId xmlns:p14="http://schemas.microsoft.com/office/powerpoint/2010/main" val="33370979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6EFFE0B3-6566-3F48-9291-A6A8E30E2D62}"/>
              </a:ext>
            </a:extLst>
          </p:cNvPr>
          <p:cNvSpPr>
            <a:spLocks noGrp="1"/>
          </p:cNvSpPr>
          <p:nvPr>
            <p:ph type="title"/>
          </p:nvPr>
        </p:nvSpPr>
        <p:spPr/>
        <p:txBody>
          <a:bodyPr/>
          <a:lstStyle/>
          <a:p>
            <a:r>
              <a:rPr lang="en-US" dirty="0"/>
              <a:t>Introduction</a:t>
            </a:r>
          </a:p>
        </p:txBody>
      </p:sp>
      <p:sp>
        <p:nvSpPr>
          <p:cNvPr id="5" name="Slide Text">
            <a:extLst>
              <a:ext uri="{FF2B5EF4-FFF2-40B4-BE49-F238E27FC236}">
                <a16:creationId xmlns:a16="http://schemas.microsoft.com/office/drawing/2014/main" id="{C69252C7-A6C4-2849-AD0F-63A6BD9AFA47}"/>
              </a:ext>
            </a:extLst>
          </p:cNvPr>
          <p:cNvSpPr>
            <a:spLocks noGrp="1"/>
          </p:cNvSpPr>
          <p:nvPr>
            <p:ph idx="1"/>
          </p:nvPr>
        </p:nvSpPr>
        <p:spPr>
          <a:xfrm>
            <a:off x="566927" y="2185416"/>
            <a:ext cx="8280190" cy="4672584"/>
          </a:xfrm>
        </p:spPr>
        <p:txBody>
          <a:bodyPr/>
          <a:lstStyle/>
          <a:p>
            <a:r>
              <a:rPr lang="en-US" dirty="0"/>
              <a:t>Coronavirus disease 2019 (COVID-19) is a contagious disease caused by the coronavirus 2, which causes severe acute respiratory syndrome (SARS-CoV-2)</a:t>
            </a:r>
          </a:p>
          <a:p>
            <a:r>
              <a:rPr lang="en-US" dirty="0"/>
              <a:t>In December of 2019, the first known case was discovered in Wuhan, China. Since then, the disease has spread around the world, resulting in the current COVID-19 pandemic</a:t>
            </a:r>
          </a:p>
          <a:p>
            <a:r>
              <a:rPr lang="en-US" dirty="0"/>
              <a:t>In this project we’ve chosen the centralized repository of up-to-date and curated datasets on or related to the spread and characteristics of the novel corona virus (SARS-CoV-2) and its associated illness, COVID-19</a:t>
            </a:r>
          </a:p>
          <a:p>
            <a:r>
              <a:rPr lang="en-US" dirty="0"/>
              <a:t>Using this dataset, </a:t>
            </a:r>
            <a:r>
              <a:rPr lang="en-US" sz="1800" b="0" i="0" u="none" strike="noStrike" dirty="0">
                <a:effectLst/>
              </a:rPr>
              <a:t>main goal is to identify the trends of positive cases of the covid-19 and estimate the deaths polls of covid-19 of a country and present the approximations in an understandable way.</a:t>
            </a:r>
            <a:endParaRPr lang="en-US" dirty="0"/>
          </a:p>
        </p:txBody>
      </p:sp>
      <p:sp>
        <p:nvSpPr>
          <p:cNvPr id="16" name="Slide Number">
            <a:extLst>
              <a:ext uri="{FF2B5EF4-FFF2-40B4-BE49-F238E27FC236}">
                <a16:creationId xmlns:a16="http://schemas.microsoft.com/office/drawing/2014/main" id="{4603F0F3-CF76-774D-86D8-DB88B362524A}"/>
              </a:ext>
            </a:extLst>
          </p:cNvPr>
          <p:cNvSpPr>
            <a:spLocks noGrp="1"/>
          </p:cNvSpPr>
          <p:nvPr>
            <p:ph type="ftr" sz="quarter" idx="10"/>
          </p:nvPr>
        </p:nvSpPr>
        <p:spPr/>
        <p:txBody>
          <a:bodyPr/>
          <a:lstStyle/>
          <a:p>
            <a:fld id="{2E1B3BED-EDDA-2E42-813F-F157009AF3C2}" type="slidenum">
              <a:rPr lang="en-US" smtClean="0"/>
              <a:t>3</a:t>
            </a:fld>
            <a:endParaRPr lang="en-US" dirty="0"/>
          </a:p>
        </p:txBody>
      </p:sp>
      <p:sp>
        <p:nvSpPr>
          <p:cNvPr id="3" name="Freeform: Shape 176">
            <a:extLst>
              <a:ext uri="{FF2B5EF4-FFF2-40B4-BE49-F238E27FC236}">
                <a16:creationId xmlns:a16="http://schemas.microsoft.com/office/drawing/2014/main" id="{E60F7E3F-257A-5C6E-86CA-87C092CE69BE}"/>
              </a:ext>
            </a:extLst>
          </p:cNvPr>
          <p:cNvSpPr/>
          <p:nvPr/>
        </p:nvSpPr>
        <p:spPr>
          <a:xfrm>
            <a:off x="9786281" y="1277107"/>
            <a:ext cx="1008389" cy="890927"/>
          </a:xfrm>
          <a:custGeom>
            <a:avLst/>
            <a:gdLst>
              <a:gd name="connsiteX0" fmla="*/ 1213500 w 2614664"/>
              <a:gd name="connsiteY0" fmla="*/ 1488843 h 2544791"/>
              <a:gd name="connsiteX1" fmla="*/ 1105867 w 2614664"/>
              <a:gd name="connsiteY1" fmla="*/ 1597428 h 2544791"/>
              <a:gd name="connsiteX2" fmla="*/ 1212547 w 2614664"/>
              <a:gd name="connsiteY2" fmla="*/ 1706013 h 2544791"/>
              <a:gd name="connsiteX3" fmla="*/ 1323037 w 2614664"/>
              <a:gd name="connsiteY3" fmla="*/ 1598380 h 2544791"/>
              <a:gd name="connsiteX4" fmla="*/ 1213500 w 2614664"/>
              <a:gd name="connsiteY4" fmla="*/ 1488843 h 2544791"/>
              <a:gd name="connsiteX5" fmla="*/ 1470674 w 2614664"/>
              <a:gd name="connsiteY5" fmla="*/ 1264053 h 2544791"/>
              <a:gd name="connsiteX6" fmla="*/ 1424954 w 2614664"/>
              <a:gd name="connsiteY6" fmla="*/ 1308820 h 2544791"/>
              <a:gd name="connsiteX7" fmla="*/ 1473532 w 2614664"/>
              <a:gd name="connsiteY7" fmla="*/ 1359303 h 2544791"/>
              <a:gd name="connsiteX8" fmla="*/ 1519252 w 2614664"/>
              <a:gd name="connsiteY8" fmla="*/ 1310725 h 2544791"/>
              <a:gd name="connsiteX9" fmla="*/ 1470674 w 2614664"/>
              <a:gd name="connsiteY9" fmla="*/ 1264053 h 2544791"/>
              <a:gd name="connsiteX10" fmla="*/ 909652 w 2614664"/>
              <a:gd name="connsiteY10" fmla="*/ 1184043 h 2544791"/>
              <a:gd name="connsiteX11" fmla="*/ 838214 w 2614664"/>
              <a:gd name="connsiteY11" fmla="*/ 1261196 h 2544791"/>
              <a:gd name="connsiteX12" fmla="*/ 911557 w 2614664"/>
              <a:gd name="connsiteY12" fmla="*/ 1332633 h 2544791"/>
              <a:gd name="connsiteX13" fmla="*/ 981089 w 2614664"/>
              <a:gd name="connsiteY13" fmla="*/ 1258338 h 2544791"/>
              <a:gd name="connsiteX14" fmla="*/ 909652 w 2614664"/>
              <a:gd name="connsiteY14" fmla="*/ 1184043 h 2544791"/>
              <a:gd name="connsiteX15" fmla="*/ 1816432 w 2614664"/>
              <a:gd name="connsiteY15" fmla="*/ 1064028 h 2544791"/>
              <a:gd name="connsiteX16" fmla="*/ 1759282 w 2614664"/>
              <a:gd name="connsiteY16" fmla="*/ 1121178 h 2544791"/>
              <a:gd name="connsiteX17" fmla="*/ 1813574 w 2614664"/>
              <a:gd name="connsiteY17" fmla="*/ 1172613 h 2544791"/>
              <a:gd name="connsiteX18" fmla="*/ 1867867 w 2614664"/>
              <a:gd name="connsiteY18" fmla="*/ 1119273 h 2544791"/>
              <a:gd name="connsiteX19" fmla="*/ 1816432 w 2614664"/>
              <a:gd name="connsiteY19" fmla="*/ 1064028 h 2544791"/>
              <a:gd name="connsiteX20" fmla="*/ 957277 w 2614664"/>
              <a:gd name="connsiteY20" fmla="*/ 835428 h 2544791"/>
              <a:gd name="connsiteX21" fmla="*/ 897270 w 2614664"/>
              <a:gd name="connsiteY21" fmla="*/ 894483 h 2544791"/>
              <a:gd name="connsiteX22" fmla="*/ 955372 w 2614664"/>
              <a:gd name="connsiteY22" fmla="*/ 957348 h 2544791"/>
              <a:gd name="connsiteX23" fmla="*/ 1016332 w 2614664"/>
              <a:gd name="connsiteY23" fmla="*/ 893531 h 2544791"/>
              <a:gd name="connsiteX24" fmla="*/ 957277 w 2614664"/>
              <a:gd name="connsiteY24" fmla="*/ 835428 h 2544791"/>
              <a:gd name="connsiteX25" fmla="*/ 1305892 w 2614664"/>
              <a:gd name="connsiteY25" fmla="*/ 744941 h 2544791"/>
              <a:gd name="connsiteX26" fmla="*/ 1182067 w 2614664"/>
              <a:gd name="connsiteY26" fmla="*/ 868766 h 2544791"/>
              <a:gd name="connsiteX27" fmla="*/ 1300177 w 2614664"/>
              <a:gd name="connsiteY27" fmla="*/ 999258 h 2544791"/>
              <a:gd name="connsiteX28" fmla="*/ 1429717 w 2614664"/>
              <a:gd name="connsiteY28" fmla="*/ 874481 h 2544791"/>
              <a:gd name="connsiteX29" fmla="*/ 1305892 w 2614664"/>
              <a:gd name="connsiteY29" fmla="*/ 744941 h 2544791"/>
              <a:gd name="connsiteX30" fmla="*/ 1924541 w 2614664"/>
              <a:gd name="connsiteY30" fmla="*/ 1754 h 2544791"/>
              <a:gd name="connsiteX31" fmla="*/ 2027887 w 2614664"/>
              <a:gd name="connsiteY31" fmla="*/ 21994 h 2544791"/>
              <a:gd name="connsiteX32" fmla="*/ 2093609 w 2614664"/>
              <a:gd name="connsiteY32" fmla="*/ 212494 h 2544791"/>
              <a:gd name="connsiteX33" fmla="*/ 1916444 w 2614664"/>
              <a:gd name="connsiteY33" fmla="*/ 309649 h 2544791"/>
              <a:gd name="connsiteX34" fmla="*/ 1879297 w 2614664"/>
              <a:gd name="connsiteY34" fmla="*/ 304887 h 2544791"/>
              <a:gd name="connsiteX35" fmla="*/ 1669747 w 2614664"/>
              <a:gd name="connsiteY35" fmla="*/ 627784 h 2544791"/>
              <a:gd name="connsiteX36" fmla="*/ 1706894 w 2614664"/>
              <a:gd name="connsiteY36" fmla="*/ 663027 h 2544791"/>
              <a:gd name="connsiteX37" fmla="*/ 1917397 w 2614664"/>
              <a:gd name="connsiteY37" fmla="*/ 925917 h 2544791"/>
              <a:gd name="connsiteX38" fmla="*/ 2029792 w 2614664"/>
              <a:gd name="connsiteY38" fmla="*/ 902104 h 2544791"/>
              <a:gd name="connsiteX39" fmla="*/ 2097419 w 2614664"/>
              <a:gd name="connsiteY39" fmla="*/ 884007 h 2544791"/>
              <a:gd name="connsiteX40" fmla="*/ 2124089 w 2614664"/>
              <a:gd name="connsiteY40" fmla="*/ 838287 h 2544791"/>
              <a:gd name="connsiteX41" fmla="*/ 2267917 w 2614664"/>
              <a:gd name="connsiteY41" fmla="*/ 703984 h 2544791"/>
              <a:gd name="connsiteX42" fmla="*/ 2426984 w 2614664"/>
              <a:gd name="connsiteY42" fmla="*/ 814474 h 2544791"/>
              <a:gd name="connsiteX43" fmla="*/ 2351737 w 2614664"/>
              <a:gd name="connsiteY43" fmla="*/ 997354 h 2544791"/>
              <a:gd name="connsiteX44" fmla="*/ 2157427 w 2614664"/>
              <a:gd name="connsiteY44" fmla="*/ 960207 h 2544791"/>
              <a:gd name="connsiteX45" fmla="*/ 2126947 w 2614664"/>
              <a:gd name="connsiteY45" fmla="*/ 931632 h 2544791"/>
              <a:gd name="connsiteX46" fmla="*/ 1953592 w 2614664"/>
              <a:gd name="connsiteY46" fmla="*/ 985924 h 2544791"/>
              <a:gd name="connsiteX47" fmla="*/ 1954544 w 2614664"/>
              <a:gd name="connsiteY47" fmla="*/ 1022119 h 2544791"/>
              <a:gd name="connsiteX48" fmla="*/ 1971689 w 2614664"/>
              <a:gd name="connsiteY48" fmla="*/ 1289772 h 2544791"/>
              <a:gd name="connsiteX49" fmla="*/ 1981214 w 2614664"/>
              <a:gd name="connsiteY49" fmla="*/ 1332634 h 2544791"/>
              <a:gd name="connsiteX50" fmla="*/ 2294587 w 2614664"/>
              <a:gd name="connsiteY50" fmla="*/ 1542184 h 2544791"/>
              <a:gd name="connsiteX51" fmla="*/ 2354594 w 2614664"/>
              <a:gd name="connsiteY51" fmla="*/ 1579332 h 2544791"/>
              <a:gd name="connsiteX52" fmla="*/ 2526997 w 2614664"/>
              <a:gd name="connsiteY52" fmla="*/ 1556472 h 2544791"/>
              <a:gd name="connsiteX53" fmla="*/ 2614627 w 2614664"/>
              <a:gd name="connsiteY53" fmla="*/ 1691727 h 2544791"/>
              <a:gd name="connsiteX54" fmla="*/ 2456512 w 2614664"/>
              <a:gd name="connsiteY54" fmla="*/ 1851747 h 2544791"/>
              <a:gd name="connsiteX55" fmla="*/ 2304112 w 2614664"/>
              <a:gd name="connsiteY55" fmla="*/ 1682202 h 2544791"/>
              <a:gd name="connsiteX56" fmla="*/ 2308874 w 2614664"/>
              <a:gd name="connsiteY56" fmla="*/ 1622194 h 2544791"/>
              <a:gd name="connsiteX57" fmla="*/ 1996454 w 2614664"/>
              <a:gd name="connsiteY57" fmla="*/ 1408834 h 2544791"/>
              <a:gd name="connsiteX58" fmla="*/ 1946924 w 2614664"/>
              <a:gd name="connsiteY58" fmla="*/ 1391689 h 2544791"/>
              <a:gd name="connsiteX59" fmla="*/ 1650697 w 2614664"/>
              <a:gd name="connsiteY59" fmla="*/ 1766974 h 2544791"/>
              <a:gd name="connsiteX60" fmla="*/ 1810717 w 2614664"/>
              <a:gd name="connsiteY60" fmla="*/ 1966999 h 2544791"/>
              <a:gd name="connsiteX61" fmla="*/ 1848817 w 2614664"/>
              <a:gd name="connsiteY61" fmla="*/ 2015577 h 2544791"/>
              <a:gd name="connsiteX62" fmla="*/ 1904062 w 2614664"/>
              <a:gd name="connsiteY62" fmla="*/ 2005099 h 2544791"/>
              <a:gd name="connsiteX63" fmla="*/ 2072654 w 2614664"/>
              <a:gd name="connsiteY63" fmla="*/ 2100349 h 2544791"/>
              <a:gd name="connsiteX64" fmla="*/ 2018362 w 2614664"/>
              <a:gd name="connsiteY64" fmla="*/ 2286087 h 2544791"/>
              <a:gd name="connsiteX65" fmla="*/ 1825004 w 2614664"/>
              <a:gd name="connsiteY65" fmla="*/ 2276562 h 2544791"/>
              <a:gd name="connsiteX66" fmla="*/ 1790714 w 2614664"/>
              <a:gd name="connsiteY66" fmla="*/ 2086062 h 2544791"/>
              <a:gd name="connsiteX67" fmla="*/ 1805954 w 2614664"/>
              <a:gd name="connsiteY67" fmla="*/ 2062249 h 2544791"/>
              <a:gd name="connsiteX68" fmla="*/ 1584974 w 2614664"/>
              <a:gd name="connsiteY68" fmla="*/ 1801264 h 2544791"/>
              <a:gd name="connsiteX69" fmla="*/ 1223024 w 2614664"/>
              <a:gd name="connsiteY69" fmla="*/ 1853652 h 2544791"/>
              <a:gd name="connsiteX70" fmla="*/ 1176352 w 2614664"/>
              <a:gd name="connsiteY70" fmla="*/ 2243224 h 2544791"/>
              <a:gd name="connsiteX71" fmla="*/ 1258267 w 2614664"/>
              <a:gd name="connsiteY71" fmla="*/ 2466109 h 2544791"/>
              <a:gd name="connsiteX72" fmla="*/ 1035382 w 2614664"/>
              <a:gd name="connsiteY72" fmla="*/ 2518497 h 2544791"/>
              <a:gd name="connsiteX73" fmla="*/ 999187 w 2614664"/>
              <a:gd name="connsiteY73" fmla="*/ 2292754 h 2544791"/>
              <a:gd name="connsiteX74" fmla="*/ 1081102 w 2614664"/>
              <a:gd name="connsiteY74" fmla="*/ 2238462 h 2544791"/>
              <a:gd name="connsiteX75" fmla="*/ 1119202 w 2614664"/>
              <a:gd name="connsiteY75" fmla="*/ 2216554 h 2544791"/>
              <a:gd name="connsiteX76" fmla="*/ 1160159 w 2614664"/>
              <a:gd name="connsiteY76" fmla="*/ 1885084 h 2544791"/>
              <a:gd name="connsiteX77" fmla="*/ 1163969 w 2614664"/>
              <a:gd name="connsiteY77" fmla="*/ 1861272 h 2544791"/>
              <a:gd name="connsiteX78" fmla="*/ 1135394 w 2614664"/>
              <a:gd name="connsiteY78" fmla="*/ 1834602 h 2544791"/>
              <a:gd name="connsiteX79" fmla="*/ 896317 w 2614664"/>
              <a:gd name="connsiteY79" fmla="*/ 1709824 h 2544791"/>
              <a:gd name="connsiteX80" fmla="*/ 852502 w 2614664"/>
              <a:gd name="connsiteY80" fmla="*/ 1714587 h 2544791"/>
              <a:gd name="connsiteX81" fmla="*/ 830594 w 2614664"/>
              <a:gd name="connsiteY81" fmla="*/ 1746019 h 2544791"/>
              <a:gd name="connsiteX82" fmla="*/ 816307 w 2614664"/>
              <a:gd name="connsiteY82" fmla="*/ 1858414 h 2544791"/>
              <a:gd name="connsiteX83" fmla="*/ 766777 w 2614664"/>
              <a:gd name="connsiteY83" fmla="*/ 2040342 h 2544791"/>
              <a:gd name="connsiteX84" fmla="*/ 580087 w 2614664"/>
              <a:gd name="connsiteY84" fmla="*/ 2040342 h 2544791"/>
              <a:gd name="connsiteX85" fmla="*/ 528652 w 2614664"/>
              <a:gd name="connsiteY85" fmla="*/ 1857462 h 2544791"/>
              <a:gd name="connsiteX86" fmla="*/ 687719 w 2614664"/>
              <a:gd name="connsiteY86" fmla="*/ 1762212 h 2544791"/>
              <a:gd name="connsiteX87" fmla="*/ 778207 w 2614664"/>
              <a:gd name="connsiteY87" fmla="*/ 1720302 h 2544791"/>
              <a:gd name="connsiteX88" fmla="*/ 778207 w 2614664"/>
              <a:gd name="connsiteY88" fmla="*/ 1585999 h 2544791"/>
              <a:gd name="connsiteX89" fmla="*/ 690577 w 2614664"/>
              <a:gd name="connsiteY89" fmla="*/ 1417407 h 2544791"/>
              <a:gd name="connsiteX90" fmla="*/ 661049 w 2614664"/>
              <a:gd name="connsiteY90" fmla="*/ 1378354 h 2544791"/>
              <a:gd name="connsiteX91" fmla="*/ 627712 w 2614664"/>
              <a:gd name="connsiteY91" fmla="*/ 1382164 h 2544791"/>
              <a:gd name="connsiteX92" fmla="*/ 401969 w 2614664"/>
              <a:gd name="connsiteY92" fmla="*/ 1395499 h 2544791"/>
              <a:gd name="connsiteX93" fmla="*/ 354344 w 2614664"/>
              <a:gd name="connsiteY93" fmla="*/ 1400262 h 2544791"/>
              <a:gd name="connsiteX94" fmla="*/ 298147 w 2614664"/>
              <a:gd name="connsiteY94" fmla="*/ 1438362 h 2544791"/>
              <a:gd name="connsiteX95" fmla="*/ 122887 w 2614664"/>
              <a:gd name="connsiteY95" fmla="*/ 1534564 h 2544791"/>
              <a:gd name="connsiteX96" fmla="*/ 14 w 2614664"/>
              <a:gd name="connsiteY96" fmla="*/ 1385974 h 2544791"/>
              <a:gd name="connsiteX97" fmla="*/ 119077 w 2614664"/>
              <a:gd name="connsiteY97" fmla="*/ 1229764 h 2544791"/>
              <a:gd name="connsiteX98" fmla="*/ 298147 w 2614664"/>
              <a:gd name="connsiteY98" fmla="*/ 1320252 h 2544791"/>
              <a:gd name="connsiteX99" fmla="*/ 307672 w 2614664"/>
              <a:gd name="connsiteY99" fmla="*/ 1342159 h 2544791"/>
              <a:gd name="connsiteX100" fmla="*/ 621044 w 2614664"/>
              <a:gd name="connsiteY100" fmla="*/ 1322157 h 2544791"/>
              <a:gd name="connsiteX101" fmla="*/ 662002 w 2614664"/>
              <a:gd name="connsiteY101" fmla="*/ 1301202 h 2544791"/>
              <a:gd name="connsiteX102" fmla="*/ 667717 w 2614664"/>
              <a:gd name="connsiteY102" fmla="*/ 1055457 h 2544791"/>
              <a:gd name="connsiteX103" fmla="*/ 468644 w 2614664"/>
              <a:gd name="connsiteY103" fmla="*/ 937347 h 2544791"/>
              <a:gd name="connsiteX104" fmla="*/ 239092 w 2614664"/>
              <a:gd name="connsiteY104" fmla="*/ 915439 h 2544791"/>
              <a:gd name="connsiteX105" fmla="*/ 281954 w 2614664"/>
              <a:gd name="connsiteY105" fmla="*/ 690649 h 2544791"/>
              <a:gd name="connsiteX106" fmla="*/ 500077 w 2614664"/>
              <a:gd name="connsiteY106" fmla="*/ 744942 h 2544791"/>
              <a:gd name="connsiteX107" fmla="*/ 518174 w 2614664"/>
              <a:gd name="connsiteY107" fmla="*/ 850669 h 2544791"/>
              <a:gd name="connsiteX108" fmla="*/ 524842 w 2614664"/>
              <a:gd name="connsiteY108" fmla="*/ 894484 h 2544791"/>
              <a:gd name="connsiteX109" fmla="*/ 688672 w 2614664"/>
              <a:gd name="connsiteY109" fmla="*/ 986877 h 2544791"/>
              <a:gd name="connsiteX110" fmla="*/ 848692 w 2614664"/>
              <a:gd name="connsiteY110" fmla="*/ 728749 h 2544791"/>
              <a:gd name="connsiteX111" fmla="*/ 832499 w 2614664"/>
              <a:gd name="connsiteY111" fmla="*/ 681124 h 2544791"/>
              <a:gd name="connsiteX112" fmla="*/ 621044 w 2614664"/>
              <a:gd name="connsiteY112" fmla="*/ 320127 h 2544791"/>
              <a:gd name="connsiteX113" fmla="*/ 472454 w 2614664"/>
              <a:gd name="connsiteY113" fmla="*/ 290599 h 2544791"/>
              <a:gd name="connsiteX114" fmla="*/ 450547 w 2614664"/>
              <a:gd name="connsiteY114" fmla="*/ 69619 h 2544791"/>
              <a:gd name="connsiteX115" fmla="*/ 674384 w 2614664"/>
              <a:gd name="connsiteY115" fmla="*/ 53427 h 2544791"/>
              <a:gd name="connsiteX116" fmla="*/ 677242 w 2614664"/>
              <a:gd name="connsiteY116" fmla="*/ 281074 h 2544791"/>
              <a:gd name="connsiteX117" fmla="*/ 685814 w 2614664"/>
              <a:gd name="connsiteY117" fmla="*/ 312507 h 2544791"/>
              <a:gd name="connsiteX118" fmla="*/ 901079 w 2614664"/>
              <a:gd name="connsiteY118" fmla="*/ 682077 h 2544791"/>
              <a:gd name="connsiteX119" fmla="*/ 1144919 w 2614664"/>
              <a:gd name="connsiteY119" fmla="*/ 558252 h 2544791"/>
              <a:gd name="connsiteX120" fmla="*/ 1191592 w 2614664"/>
              <a:gd name="connsiteY120" fmla="*/ 523962 h 2544791"/>
              <a:gd name="connsiteX121" fmla="*/ 1149682 w 2614664"/>
              <a:gd name="connsiteY121" fmla="*/ 455382 h 2544791"/>
              <a:gd name="connsiteX122" fmla="*/ 1059194 w 2614664"/>
              <a:gd name="connsiteY122" fmla="*/ 265834 h 2544791"/>
              <a:gd name="connsiteX123" fmla="*/ 1238264 w 2614664"/>
              <a:gd name="connsiteY123" fmla="*/ 160107 h 2544791"/>
              <a:gd name="connsiteX124" fmla="*/ 1363042 w 2614664"/>
              <a:gd name="connsiteY124" fmla="*/ 322032 h 2544791"/>
              <a:gd name="connsiteX125" fmla="*/ 1283032 w 2614664"/>
              <a:gd name="connsiteY125" fmla="*/ 447762 h 2544791"/>
              <a:gd name="connsiteX126" fmla="*/ 1251599 w 2614664"/>
              <a:gd name="connsiteY126" fmla="*/ 520152 h 2544791"/>
              <a:gd name="connsiteX127" fmla="*/ 1307797 w 2614664"/>
              <a:gd name="connsiteY127" fmla="*/ 535392 h 2544791"/>
              <a:gd name="connsiteX128" fmla="*/ 1620217 w 2614664"/>
              <a:gd name="connsiteY128" fmla="*/ 606829 h 2544791"/>
              <a:gd name="connsiteX129" fmla="*/ 1810717 w 2614664"/>
              <a:gd name="connsiteY129" fmla="*/ 306792 h 2544791"/>
              <a:gd name="connsiteX130" fmla="*/ 1829767 w 2614664"/>
              <a:gd name="connsiteY130" fmla="*/ 255357 h 2544791"/>
              <a:gd name="connsiteX131" fmla="*/ 1832624 w 2614664"/>
              <a:gd name="connsiteY131" fmla="*/ 51522 h 2544791"/>
              <a:gd name="connsiteX132" fmla="*/ 1924541 w 2614664"/>
              <a:gd name="connsiteY132" fmla="*/ 1754 h 2544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2614664" h="2544791">
                <a:moveTo>
                  <a:pt x="1213500" y="1488843"/>
                </a:moveTo>
                <a:cubicBezTo>
                  <a:pt x="1153492" y="1487890"/>
                  <a:pt x="1105867" y="1536468"/>
                  <a:pt x="1105867" y="1597428"/>
                </a:cubicBezTo>
                <a:cubicBezTo>
                  <a:pt x="1105867" y="1661245"/>
                  <a:pt x="1151587" y="1706965"/>
                  <a:pt x="1212547" y="1706013"/>
                </a:cubicBezTo>
                <a:cubicBezTo>
                  <a:pt x="1274460" y="1705060"/>
                  <a:pt x="1321132" y="1660293"/>
                  <a:pt x="1323037" y="1598380"/>
                </a:cubicBezTo>
                <a:cubicBezTo>
                  <a:pt x="1323990" y="1542183"/>
                  <a:pt x="1270649" y="1489795"/>
                  <a:pt x="1213500" y="1488843"/>
                </a:cubicBezTo>
                <a:close/>
                <a:moveTo>
                  <a:pt x="1470674" y="1264053"/>
                </a:moveTo>
                <a:cubicBezTo>
                  <a:pt x="1443052" y="1264053"/>
                  <a:pt x="1425907" y="1282150"/>
                  <a:pt x="1424954" y="1308820"/>
                </a:cubicBezTo>
                <a:cubicBezTo>
                  <a:pt x="1424002" y="1339300"/>
                  <a:pt x="1443052" y="1354540"/>
                  <a:pt x="1473532" y="1359303"/>
                </a:cubicBezTo>
                <a:cubicBezTo>
                  <a:pt x="1500202" y="1355493"/>
                  <a:pt x="1520204" y="1340253"/>
                  <a:pt x="1519252" y="1310725"/>
                </a:cubicBezTo>
                <a:cubicBezTo>
                  <a:pt x="1519252" y="1281198"/>
                  <a:pt x="1500202" y="1263100"/>
                  <a:pt x="1470674" y="1264053"/>
                </a:cubicBezTo>
                <a:close/>
                <a:moveTo>
                  <a:pt x="909652" y="1184043"/>
                </a:moveTo>
                <a:cubicBezTo>
                  <a:pt x="868694" y="1184043"/>
                  <a:pt x="837262" y="1218333"/>
                  <a:pt x="838214" y="1261196"/>
                </a:cubicBezTo>
                <a:cubicBezTo>
                  <a:pt x="840119" y="1302153"/>
                  <a:pt x="872504" y="1333585"/>
                  <a:pt x="911557" y="1332633"/>
                </a:cubicBezTo>
                <a:cubicBezTo>
                  <a:pt x="950609" y="1331681"/>
                  <a:pt x="981089" y="1299296"/>
                  <a:pt x="981089" y="1258338"/>
                </a:cubicBezTo>
                <a:cubicBezTo>
                  <a:pt x="981089" y="1217381"/>
                  <a:pt x="950609" y="1184995"/>
                  <a:pt x="909652" y="1184043"/>
                </a:cubicBezTo>
                <a:close/>
                <a:moveTo>
                  <a:pt x="1816432" y="1064028"/>
                </a:moveTo>
                <a:cubicBezTo>
                  <a:pt x="1782142" y="1064028"/>
                  <a:pt x="1759282" y="1086888"/>
                  <a:pt x="1759282" y="1121178"/>
                </a:cubicBezTo>
                <a:cubicBezTo>
                  <a:pt x="1759282" y="1154516"/>
                  <a:pt x="1782142" y="1170708"/>
                  <a:pt x="1813574" y="1172613"/>
                </a:cubicBezTo>
                <a:cubicBezTo>
                  <a:pt x="1847865" y="1171660"/>
                  <a:pt x="1866915" y="1154516"/>
                  <a:pt x="1867867" y="1119273"/>
                </a:cubicBezTo>
                <a:cubicBezTo>
                  <a:pt x="1867867" y="1085935"/>
                  <a:pt x="1849770" y="1064028"/>
                  <a:pt x="1816432" y="1064028"/>
                </a:cubicBezTo>
                <a:close/>
                <a:moveTo>
                  <a:pt x="957277" y="835428"/>
                </a:moveTo>
                <a:cubicBezTo>
                  <a:pt x="923940" y="832571"/>
                  <a:pt x="896317" y="860193"/>
                  <a:pt x="897270" y="894483"/>
                </a:cubicBezTo>
                <a:cubicBezTo>
                  <a:pt x="898222" y="931631"/>
                  <a:pt x="919177" y="954491"/>
                  <a:pt x="955372" y="957348"/>
                </a:cubicBezTo>
                <a:cubicBezTo>
                  <a:pt x="986805" y="960206"/>
                  <a:pt x="1016332" y="929726"/>
                  <a:pt x="1016332" y="893531"/>
                </a:cubicBezTo>
                <a:cubicBezTo>
                  <a:pt x="1011570" y="862098"/>
                  <a:pt x="993472" y="838286"/>
                  <a:pt x="957277" y="835428"/>
                </a:cubicBezTo>
                <a:close/>
                <a:moveTo>
                  <a:pt x="1305892" y="744941"/>
                </a:moveTo>
                <a:cubicBezTo>
                  <a:pt x="1237312" y="744941"/>
                  <a:pt x="1183972" y="798281"/>
                  <a:pt x="1182067" y="868766"/>
                </a:cubicBezTo>
                <a:cubicBezTo>
                  <a:pt x="1180162" y="940204"/>
                  <a:pt x="1232550" y="998306"/>
                  <a:pt x="1300177" y="999258"/>
                </a:cubicBezTo>
                <a:cubicBezTo>
                  <a:pt x="1372567" y="1000211"/>
                  <a:pt x="1428765" y="945918"/>
                  <a:pt x="1429717" y="874481"/>
                </a:cubicBezTo>
                <a:cubicBezTo>
                  <a:pt x="1430670" y="802091"/>
                  <a:pt x="1376377" y="745893"/>
                  <a:pt x="1305892" y="744941"/>
                </a:cubicBezTo>
                <a:close/>
                <a:moveTo>
                  <a:pt x="1924541" y="1754"/>
                </a:moveTo>
                <a:cubicBezTo>
                  <a:pt x="1959069" y="-3485"/>
                  <a:pt x="1995502" y="2944"/>
                  <a:pt x="2027887" y="21994"/>
                </a:cubicBezTo>
                <a:cubicBezTo>
                  <a:pt x="2092657" y="61047"/>
                  <a:pt x="2121232" y="141057"/>
                  <a:pt x="2093609" y="212494"/>
                </a:cubicBezTo>
                <a:cubicBezTo>
                  <a:pt x="2065987" y="282979"/>
                  <a:pt x="1994549" y="322032"/>
                  <a:pt x="1916444" y="309649"/>
                </a:cubicBezTo>
                <a:cubicBezTo>
                  <a:pt x="1904062" y="307744"/>
                  <a:pt x="1891679" y="306792"/>
                  <a:pt x="1879297" y="304887"/>
                </a:cubicBezTo>
                <a:cubicBezTo>
                  <a:pt x="1814527" y="416329"/>
                  <a:pt x="1744994" y="523962"/>
                  <a:pt x="1669747" y="627784"/>
                </a:cubicBezTo>
                <a:cubicBezTo>
                  <a:pt x="1674509" y="647787"/>
                  <a:pt x="1693559" y="652549"/>
                  <a:pt x="1706894" y="663027"/>
                </a:cubicBezTo>
                <a:cubicBezTo>
                  <a:pt x="1799287" y="732559"/>
                  <a:pt x="1873582" y="817332"/>
                  <a:pt x="1917397" y="925917"/>
                </a:cubicBezTo>
                <a:cubicBezTo>
                  <a:pt x="1958354" y="936394"/>
                  <a:pt x="1991692" y="909724"/>
                  <a:pt x="2029792" y="902104"/>
                </a:cubicBezTo>
                <a:cubicBezTo>
                  <a:pt x="2052652" y="897342"/>
                  <a:pt x="2074559" y="889722"/>
                  <a:pt x="2097419" y="884007"/>
                </a:cubicBezTo>
                <a:cubicBezTo>
                  <a:pt x="2121232" y="877339"/>
                  <a:pt x="2121232" y="857337"/>
                  <a:pt x="2124089" y="838287"/>
                </a:cubicBezTo>
                <a:cubicBezTo>
                  <a:pt x="2136472" y="762087"/>
                  <a:pt x="2193622" y="708747"/>
                  <a:pt x="2267917" y="703984"/>
                </a:cubicBezTo>
                <a:cubicBezTo>
                  <a:pt x="2338402" y="698269"/>
                  <a:pt x="2406982" y="745894"/>
                  <a:pt x="2426984" y="814474"/>
                </a:cubicBezTo>
                <a:cubicBezTo>
                  <a:pt x="2447939" y="886864"/>
                  <a:pt x="2416507" y="962112"/>
                  <a:pt x="2351737" y="997354"/>
                </a:cubicBezTo>
                <a:cubicBezTo>
                  <a:pt x="2285062" y="1032597"/>
                  <a:pt x="2208862" y="1018309"/>
                  <a:pt x="2157427" y="960207"/>
                </a:cubicBezTo>
                <a:cubicBezTo>
                  <a:pt x="2147902" y="949729"/>
                  <a:pt x="2142187" y="935442"/>
                  <a:pt x="2126947" y="931632"/>
                </a:cubicBezTo>
                <a:cubicBezTo>
                  <a:pt x="2070749" y="955444"/>
                  <a:pt x="2012647" y="971637"/>
                  <a:pt x="1953592" y="985924"/>
                </a:cubicBezTo>
                <a:cubicBezTo>
                  <a:pt x="1943114" y="998307"/>
                  <a:pt x="1951687" y="1010689"/>
                  <a:pt x="1954544" y="1022119"/>
                </a:cubicBezTo>
                <a:cubicBezTo>
                  <a:pt x="1978357" y="1109749"/>
                  <a:pt x="1982167" y="1199284"/>
                  <a:pt x="1971689" y="1289772"/>
                </a:cubicBezTo>
                <a:cubicBezTo>
                  <a:pt x="1969784" y="1305012"/>
                  <a:pt x="1965022" y="1321204"/>
                  <a:pt x="1981214" y="1332634"/>
                </a:cubicBezTo>
                <a:cubicBezTo>
                  <a:pt x="2091704" y="1394547"/>
                  <a:pt x="2189812" y="1472652"/>
                  <a:pt x="2294587" y="1542184"/>
                </a:cubicBezTo>
                <a:cubicBezTo>
                  <a:pt x="2314589" y="1554567"/>
                  <a:pt x="2334592" y="1566949"/>
                  <a:pt x="2354594" y="1579332"/>
                </a:cubicBezTo>
                <a:cubicBezTo>
                  <a:pt x="2406982" y="1536469"/>
                  <a:pt x="2465084" y="1526944"/>
                  <a:pt x="2526997" y="1556472"/>
                </a:cubicBezTo>
                <a:cubicBezTo>
                  <a:pt x="2583195" y="1583142"/>
                  <a:pt x="2612722" y="1629814"/>
                  <a:pt x="2614627" y="1691727"/>
                </a:cubicBezTo>
                <a:cubicBezTo>
                  <a:pt x="2616532" y="1781262"/>
                  <a:pt x="2545095" y="1852699"/>
                  <a:pt x="2456512" y="1851747"/>
                </a:cubicBezTo>
                <a:cubicBezTo>
                  <a:pt x="2366024" y="1850794"/>
                  <a:pt x="2297444" y="1773642"/>
                  <a:pt x="2304112" y="1682202"/>
                </a:cubicBezTo>
                <a:cubicBezTo>
                  <a:pt x="2305064" y="1662199"/>
                  <a:pt x="2319352" y="1643149"/>
                  <a:pt x="2308874" y="1622194"/>
                </a:cubicBezTo>
                <a:cubicBezTo>
                  <a:pt x="2205052" y="1550757"/>
                  <a:pt x="2101229" y="1479319"/>
                  <a:pt x="1996454" y="1408834"/>
                </a:cubicBezTo>
                <a:cubicBezTo>
                  <a:pt x="1982167" y="1399309"/>
                  <a:pt x="1969784" y="1379307"/>
                  <a:pt x="1946924" y="1391689"/>
                </a:cubicBezTo>
                <a:cubicBezTo>
                  <a:pt x="1899299" y="1556472"/>
                  <a:pt x="1797382" y="1679344"/>
                  <a:pt x="1650697" y="1766974"/>
                </a:cubicBezTo>
                <a:cubicBezTo>
                  <a:pt x="1696417" y="1840317"/>
                  <a:pt x="1758329" y="1899372"/>
                  <a:pt x="1810717" y="1966999"/>
                </a:cubicBezTo>
                <a:cubicBezTo>
                  <a:pt x="1823099" y="1983192"/>
                  <a:pt x="1836434" y="1999384"/>
                  <a:pt x="1848817" y="2015577"/>
                </a:cubicBezTo>
                <a:cubicBezTo>
                  <a:pt x="1866914" y="2011767"/>
                  <a:pt x="1885012" y="2007957"/>
                  <a:pt x="1904062" y="2005099"/>
                </a:cubicBezTo>
                <a:cubicBezTo>
                  <a:pt x="1979309" y="1994622"/>
                  <a:pt x="2045984" y="2033674"/>
                  <a:pt x="2072654" y="2100349"/>
                </a:cubicBezTo>
                <a:cubicBezTo>
                  <a:pt x="2099324" y="2167024"/>
                  <a:pt x="2077417" y="2244177"/>
                  <a:pt x="2018362" y="2286087"/>
                </a:cubicBezTo>
                <a:cubicBezTo>
                  <a:pt x="1960259" y="2327997"/>
                  <a:pt x="1879297" y="2324187"/>
                  <a:pt x="1825004" y="2276562"/>
                </a:cubicBezTo>
                <a:cubicBezTo>
                  <a:pt x="1771664" y="2228937"/>
                  <a:pt x="1757377" y="2151784"/>
                  <a:pt x="1790714" y="2086062"/>
                </a:cubicBezTo>
                <a:cubicBezTo>
                  <a:pt x="1794524" y="2077489"/>
                  <a:pt x="1801192" y="2069869"/>
                  <a:pt x="1805954" y="2062249"/>
                </a:cubicBezTo>
                <a:cubicBezTo>
                  <a:pt x="1737374" y="1970809"/>
                  <a:pt x="1666889" y="1881274"/>
                  <a:pt x="1584974" y="1801264"/>
                </a:cubicBezTo>
                <a:cubicBezTo>
                  <a:pt x="1469722" y="1854604"/>
                  <a:pt x="1347802" y="1867939"/>
                  <a:pt x="1223024" y="1853652"/>
                </a:cubicBezTo>
                <a:cubicBezTo>
                  <a:pt x="1207784" y="1983192"/>
                  <a:pt x="1191592" y="2113684"/>
                  <a:pt x="1176352" y="2243224"/>
                </a:cubicBezTo>
                <a:cubicBezTo>
                  <a:pt x="1270649" y="2286087"/>
                  <a:pt x="1305892" y="2382289"/>
                  <a:pt x="1258267" y="2466109"/>
                </a:cubicBezTo>
                <a:cubicBezTo>
                  <a:pt x="1213499" y="2544214"/>
                  <a:pt x="1110629" y="2568979"/>
                  <a:pt x="1035382" y="2518497"/>
                </a:cubicBezTo>
                <a:cubicBezTo>
                  <a:pt x="960134" y="2468014"/>
                  <a:pt x="943942" y="2365144"/>
                  <a:pt x="999187" y="2292754"/>
                </a:cubicBezTo>
                <a:cubicBezTo>
                  <a:pt x="1021094" y="2266084"/>
                  <a:pt x="1048717" y="2248939"/>
                  <a:pt x="1081102" y="2238462"/>
                </a:cubicBezTo>
                <a:cubicBezTo>
                  <a:pt x="1095389" y="2234652"/>
                  <a:pt x="1114439" y="2237509"/>
                  <a:pt x="1119202" y="2216554"/>
                </a:cubicBezTo>
                <a:cubicBezTo>
                  <a:pt x="1129679" y="2105112"/>
                  <a:pt x="1142062" y="1994622"/>
                  <a:pt x="1160159" y="1885084"/>
                </a:cubicBezTo>
                <a:cubicBezTo>
                  <a:pt x="1158254" y="1878417"/>
                  <a:pt x="1161112" y="1868892"/>
                  <a:pt x="1163969" y="1861272"/>
                </a:cubicBezTo>
                <a:cubicBezTo>
                  <a:pt x="1163017" y="1842222"/>
                  <a:pt x="1149682" y="1838412"/>
                  <a:pt x="1135394" y="1834602"/>
                </a:cubicBezTo>
                <a:cubicBezTo>
                  <a:pt x="1046812" y="1809837"/>
                  <a:pt x="966802" y="1767927"/>
                  <a:pt x="896317" y="1709824"/>
                </a:cubicBezTo>
                <a:cubicBezTo>
                  <a:pt x="877267" y="1693632"/>
                  <a:pt x="864884" y="1691727"/>
                  <a:pt x="852502" y="1714587"/>
                </a:cubicBezTo>
                <a:cubicBezTo>
                  <a:pt x="845834" y="1726017"/>
                  <a:pt x="839167" y="1736494"/>
                  <a:pt x="830594" y="1746019"/>
                </a:cubicBezTo>
                <a:cubicBezTo>
                  <a:pt x="802019" y="1780309"/>
                  <a:pt x="787732" y="1809837"/>
                  <a:pt x="816307" y="1858414"/>
                </a:cubicBezTo>
                <a:cubicBezTo>
                  <a:pt x="851549" y="1919374"/>
                  <a:pt x="823927" y="1998432"/>
                  <a:pt x="766777" y="2040342"/>
                </a:cubicBezTo>
                <a:cubicBezTo>
                  <a:pt x="711532" y="2081299"/>
                  <a:pt x="635332" y="2081299"/>
                  <a:pt x="580087" y="2040342"/>
                </a:cubicBezTo>
                <a:cubicBezTo>
                  <a:pt x="523889" y="1998432"/>
                  <a:pt x="502934" y="1923184"/>
                  <a:pt x="528652" y="1857462"/>
                </a:cubicBezTo>
                <a:cubicBezTo>
                  <a:pt x="554369" y="1793644"/>
                  <a:pt x="621044" y="1747924"/>
                  <a:pt x="687719" y="1762212"/>
                </a:cubicBezTo>
                <a:cubicBezTo>
                  <a:pt x="735344" y="1772689"/>
                  <a:pt x="755347" y="1755544"/>
                  <a:pt x="778207" y="1720302"/>
                </a:cubicBezTo>
                <a:cubicBezTo>
                  <a:pt x="823927" y="1649817"/>
                  <a:pt x="825832" y="1650769"/>
                  <a:pt x="778207" y="1585999"/>
                </a:cubicBezTo>
                <a:cubicBezTo>
                  <a:pt x="741059" y="1533612"/>
                  <a:pt x="712484" y="1477414"/>
                  <a:pt x="690577" y="1417407"/>
                </a:cubicBezTo>
                <a:cubicBezTo>
                  <a:pt x="684862" y="1401214"/>
                  <a:pt x="683909" y="1382164"/>
                  <a:pt x="661049" y="1378354"/>
                </a:cubicBezTo>
                <a:cubicBezTo>
                  <a:pt x="650572" y="1384069"/>
                  <a:pt x="639142" y="1383117"/>
                  <a:pt x="627712" y="1382164"/>
                </a:cubicBezTo>
                <a:cubicBezTo>
                  <a:pt x="552464" y="1390737"/>
                  <a:pt x="477217" y="1393594"/>
                  <a:pt x="401969" y="1395499"/>
                </a:cubicBezTo>
                <a:cubicBezTo>
                  <a:pt x="385777" y="1397404"/>
                  <a:pt x="370537" y="1400262"/>
                  <a:pt x="354344" y="1400262"/>
                </a:cubicBezTo>
                <a:cubicBezTo>
                  <a:pt x="327674" y="1401214"/>
                  <a:pt x="309577" y="1407882"/>
                  <a:pt x="298147" y="1438362"/>
                </a:cubicBezTo>
                <a:cubicBezTo>
                  <a:pt x="270524" y="1512657"/>
                  <a:pt x="196229" y="1549804"/>
                  <a:pt x="122887" y="1534564"/>
                </a:cubicBezTo>
                <a:cubicBezTo>
                  <a:pt x="50497" y="1519324"/>
                  <a:pt x="967" y="1459317"/>
                  <a:pt x="14" y="1385974"/>
                </a:cubicBezTo>
                <a:cubicBezTo>
                  <a:pt x="-938" y="1308822"/>
                  <a:pt x="45734" y="1247862"/>
                  <a:pt x="119077" y="1229764"/>
                </a:cubicBezTo>
                <a:cubicBezTo>
                  <a:pt x="192419" y="1211667"/>
                  <a:pt x="264809" y="1248814"/>
                  <a:pt x="298147" y="1320252"/>
                </a:cubicBezTo>
                <a:cubicBezTo>
                  <a:pt x="301957" y="1326919"/>
                  <a:pt x="304814" y="1334539"/>
                  <a:pt x="307672" y="1342159"/>
                </a:cubicBezTo>
                <a:cubicBezTo>
                  <a:pt x="412447" y="1335492"/>
                  <a:pt x="516269" y="1328824"/>
                  <a:pt x="621044" y="1322157"/>
                </a:cubicBezTo>
                <a:cubicBezTo>
                  <a:pt x="636284" y="1321204"/>
                  <a:pt x="658192" y="1326919"/>
                  <a:pt x="662002" y="1301202"/>
                </a:cubicBezTo>
                <a:cubicBezTo>
                  <a:pt x="646762" y="1218334"/>
                  <a:pt x="650572" y="1137372"/>
                  <a:pt x="667717" y="1055457"/>
                </a:cubicBezTo>
                <a:cubicBezTo>
                  <a:pt x="600089" y="1017357"/>
                  <a:pt x="542939" y="964017"/>
                  <a:pt x="468644" y="937347"/>
                </a:cubicBezTo>
                <a:cubicBezTo>
                  <a:pt x="392444" y="999259"/>
                  <a:pt x="293384" y="989734"/>
                  <a:pt x="239092" y="915439"/>
                </a:cubicBezTo>
                <a:cubicBezTo>
                  <a:pt x="186704" y="843049"/>
                  <a:pt x="205754" y="738274"/>
                  <a:pt x="281954" y="690649"/>
                </a:cubicBezTo>
                <a:cubicBezTo>
                  <a:pt x="356249" y="643977"/>
                  <a:pt x="456262" y="668742"/>
                  <a:pt x="500077" y="744942"/>
                </a:cubicBezTo>
                <a:cubicBezTo>
                  <a:pt x="519127" y="778279"/>
                  <a:pt x="522937" y="813522"/>
                  <a:pt x="518174" y="850669"/>
                </a:cubicBezTo>
                <a:cubicBezTo>
                  <a:pt x="516269" y="865909"/>
                  <a:pt x="507697" y="882102"/>
                  <a:pt x="524842" y="894484"/>
                </a:cubicBezTo>
                <a:cubicBezTo>
                  <a:pt x="581992" y="920202"/>
                  <a:pt x="626759" y="969732"/>
                  <a:pt x="688672" y="986877"/>
                </a:cubicBezTo>
                <a:cubicBezTo>
                  <a:pt x="720104" y="886864"/>
                  <a:pt x="772492" y="800187"/>
                  <a:pt x="848692" y="728749"/>
                </a:cubicBezTo>
                <a:cubicBezTo>
                  <a:pt x="855359" y="708747"/>
                  <a:pt x="841072" y="695412"/>
                  <a:pt x="832499" y="681124"/>
                </a:cubicBezTo>
                <a:cubicBezTo>
                  <a:pt x="762014" y="561109"/>
                  <a:pt x="691529" y="440142"/>
                  <a:pt x="621044" y="320127"/>
                </a:cubicBezTo>
                <a:cubicBezTo>
                  <a:pt x="566752" y="330604"/>
                  <a:pt x="516269" y="326794"/>
                  <a:pt x="472454" y="290599"/>
                </a:cubicBezTo>
                <a:cubicBezTo>
                  <a:pt x="404827" y="235354"/>
                  <a:pt x="395302" y="136294"/>
                  <a:pt x="450547" y="69619"/>
                </a:cubicBezTo>
                <a:cubicBezTo>
                  <a:pt x="505792" y="1992"/>
                  <a:pt x="609614" y="-5628"/>
                  <a:pt x="674384" y="53427"/>
                </a:cubicBezTo>
                <a:cubicBezTo>
                  <a:pt x="742012" y="114387"/>
                  <a:pt x="742964" y="209637"/>
                  <a:pt x="677242" y="281074"/>
                </a:cubicBezTo>
                <a:cubicBezTo>
                  <a:pt x="675337" y="293457"/>
                  <a:pt x="680099" y="302982"/>
                  <a:pt x="685814" y="312507"/>
                </a:cubicBezTo>
                <a:cubicBezTo>
                  <a:pt x="757252" y="434427"/>
                  <a:pt x="829642" y="557299"/>
                  <a:pt x="901079" y="682077"/>
                </a:cubicBezTo>
                <a:cubicBezTo>
                  <a:pt x="973469" y="623022"/>
                  <a:pt x="1055384" y="583017"/>
                  <a:pt x="1144919" y="558252"/>
                </a:cubicBezTo>
                <a:cubicBezTo>
                  <a:pt x="1163017" y="553489"/>
                  <a:pt x="1193497" y="559204"/>
                  <a:pt x="1191592" y="523962"/>
                </a:cubicBezTo>
                <a:cubicBezTo>
                  <a:pt x="1189687" y="493482"/>
                  <a:pt x="1189687" y="469669"/>
                  <a:pt x="1149682" y="455382"/>
                </a:cubicBezTo>
                <a:cubicBezTo>
                  <a:pt x="1070624" y="427759"/>
                  <a:pt x="1034429" y="343939"/>
                  <a:pt x="1059194" y="265834"/>
                </a:cubicBezTo>
                <a:cubicBezTo>
                  <a:pt x="1083007" y="189634"/>
                  <a:pt x="1158254" y="144867"/>
                  <a:pt x="1238264" y="160107"/>
                </a:cubicBezTo>
                <a:cubicBezTo>
                  <a:pt x="1313512" y="174394"/>
                  <a:pt x="1367804" y="243927"/>
                  <a:pt x="1363042" y="322032"/>
                </a:cubicBezTo>
                <a:cubicBezTo>
                  <a:pt x="1359232" y="378229"/>
                  <a:pt x="1334467" y="424902"/>
                  <a:pt x="1283032" y="447762"/>
                </a:cubicBezTo>
                <a:cubicBezTo>
                  <a:pt x="1244932" y="463954"/>
                  <a:pt x="1243979" y="490624"/>
                  <a:pt x="1251599" y="520152"/>
                </a:cubicBezTo>
                <a:cubicBezTo>
                  <a:pt x="1260172" y="553489"/>
                  <a:pt x="1288747" y="535392"/>
                  <a:pt x="1307797" y="535392"/>
                </a:cubicBezTo>
                <a:cubicBezTo>
                  <a:pt x="1417334" y="534439"/>
                  <a:pt x="1521157" y="562062"/>
                  <a:pt x="1620217" y="606829"/>
                </a:cubicBezTo>
                <a:cubicBezTo>
                  <a:pt x="1684034" y="506817"/>
                  <a:pt x="1747852" y="406804"/>
                  <a:pt x="1810717" y="306792"/>
                </a:cubicBezTo>
                <a:cubicBezTo>
                  <a:pt x="1820242" y="290599"/>
                  <a:pt x="1836434" y="277264"/>
                  <a:pt x="1829767" y="255357"/>
                </a:cubicBezTo>
                <a:cubicBezTo>
                  <a:pt x="1779284" y="189634"/>
                  <a:pt x="1780237" y="109624"/>
                  <a:pt x="1832624" y="51522"/>
                </a:cubicBezTo>
                <a:cubicBezTo>
                  <a:pt x="1857389" y="23900"/>
                  <a:pt x="1890012" y="6993"/>
                  <a:pt x="1924541" y="1754"/>
                </a:cubicBezTo>
                <a:close/>
              </a:path>
            </a:pathLst>
          </a:custGeom>
          <a:solidFill>
            <a:schemeClr val="accent1">
              <a:alpha val="80000"/>
            </a:schemeClr>
          </a:solidFill>
          <a:ln w="9525" cap="flat">
            <a:noFill/>
            <a:prstDash val="solid"/>
            <a:miter/>
          </a:ln>
        </p:spPr>
        <p:txBody>
          <a:bodyPr rtlCol="0" anchor="ctr"/>
          <a:lstStyle/>
          <a:p>
            <a:endParaRPr lang="en-US" dirty="0"/>
          </a:p>
        </p:txBody>
      </p:sp>
      <p:sp>
        <p:nvSpPr>
          <p:cNvPr id="4" name="Freeform 47">
            <a:extLst>
              <a:ext uri="{FF2B5EF4-FFF2-40B4-BE49-F238E27FC236}">
                <a16:creationId xmlns:a16="http://schemas.microsoft.com/office/drawing/2014/main" id="{E6BDC7F4-9ACB-B062-132A-58F8D815D2A9}"/>
              </a:ext>
            </a:extLst>
          </p:cNvPr>
          <p:cNvSpPr>
            <a:spLocks noChangeAspect="1"/>
          </p:cNvSpPr>
          <p:nvPr/>
        </p:nvSpPr>
        <p:spPr>
          <a:xfrm>
            <a:off x="9786281" y="2493051"/>
            <a:ext cx="1008389" cy="1007777"/>
          </a:xfrm>
          <a:custGeom>
            <a:avLst/>
            <a:gdLst>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5619 w 1901727"/>
              <a:gd name="connsiteY10" fmla="*/ 633909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7575 w 1901727"/>
              <a:gd name="connsiteY5" fmla="*/ 403907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72451 w 1901727"/>
              <a:gd name="connsiteY4" fmla="*/ 605860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01727"/>
              <a:gd name="connsiteY0" fmla="*/ 0 h 1985875"/>
              <a:gd name="connsiteX1" fmla="*/ 790984 w 1901727"/>
              <a:gd name="connsiteY1" fmla="*/ 0 h 1985875"/>
              <a:gd name="connsiteX2" fmla="*/ 1026596 w 1901727"/>
              <a:gd name="connsiteY2" fmla="*/ 5610 h 1985875"/>
              <a:gd name="connsiteX3" fmla="*/ 1020986 w 1901727"/>
              <a:gd name="connsiteY3" fmla="*/ 493664 h 1985875"/>
              <a:gd name="connsiteX4" fmla="*/ 1155622 w 1901727"/>
              <a:gd name="connsiteY4" fmla="*/ 572201 h 1985875"/>
              <a:gd name="connsiteX5" fmla="*/ 1351965 w 1901727"/>
              <a:gd name="connsiteY5" fmla="*/ 375858 h 1985875"/>
              <a:gd name="connsiteX6" fmla="*/ 1901727 w 1901727"/>
              <a:gd name="connsiteY6" fmla="*/ 1924167 h 1985875"/>
              <a:gd name="connsiteX7" fmla="*/ 992937 w 1901727"/>
              <a:gd name="connsiteY7" fmla="*/ 1480991 h 1985875"/>
              <a:gd name="connsiteX8" fmla="*/ 1054645 w 1901727"/>
              <a:gd name="connsiteY8" fmla="*/ 1121963 h 1985875"/>
              <a:gd name="connsiteX9" fmla="*/ 1088304 w 1901727"/>
              <a:gd name="connsiteY9" fmla="*/ 757325 h 1985875"/>
              <a:gd name="connsiteX10" fmla="*/ 920009 w 1901727"/>
              <a:gd name="connsiteY10" fmla="*/ 611470 h 1985875"/>
              <a:gd name="connsiteX11" fmla="*/ 729276 w 1901727"/>
              <a:gd name="connsiteY11" fmla="*/ 751715 h 1985875"/>
              <a:gd name="connsiteX12" fmla="*/ 740495 w 1901727"/>
              <a:gd name="connsiteY12" fmla="*/ 1161232 h 1985875"/>
              <a:gd name="connsiteX13" fmla="*/ 785374 w 1901727"/>
              <a:gd name="connsiteY13" fmla="*/ 1509040 h 1985875"/>
              <a:gd name="connsiteX14" fmla="*/ 0 w 1901727"/>
              <a:gd name="connsiteY14" fmla="*/ 1985875 h 1985875"/>
              <a:gd name="connsiteX15" fmla="*/ 437565 w 1901727"/>
              <a:gd name="connsiteY15" fmla="*/ 387077 h 1985875"/>
              <a:gd name="connsiteX16" fmla="*/ 650738 w 1901727"/>
              <a:gd name="connsiteY16" fmla="*/ 611470 h 1985875"/>
              <a:gd name="connsiteX17" fmla="*/ 813423 w 1901727"/>
              <a:gd name="connsiteY17" fmla="*/ 499274 h 1985875"/>
              <a:gd name="connsiteX18" fmla="*/ 790984 w 1901727"/>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2424"/>
              <a:gd name="connsiteY0" fmla="*/ 0 h 1985875"/>
              <a:gd name="connsiteX1" fmla="*/ 790984 w 1942424"/>
              <a:gd name="connsiteY1" fmla="*/ 0 h 1985875"/>
              <a:gd name="connsiteX2" fmla="*/ 1026596 w 1942424"/>
              <a:gd name="connsiteY2" fmla="*/ 5610 h 1985875"/>
              <a:gd name="connsiteX3" fmla="*/ 1020986 w 1942424"/>
              <a:gd name="connsiteY3" fmla="*/ 493664 h 1985875"/>
              <a:gd name="connsiteX4" fmla="*/ 1155622 w 1942424"/>
              <a:gd name="connsiteY4" fmla="*/ 572201 h 1985875"/>
              <a:gd name="connsiteX5" fmla="*/ 1351965 w 1942424"/>
              <a:gd name="connsiteY5" fmla="*/ 375858 h 1985875"/>
              <a:gd name="connsiteX6" fmla="*/ 1901727 w 1942424"/>
              <a:gd name="connsiteY6" fmla="*/ 1924167 h 1985875"/>
              <a:gd name="connsiteX7" fmla="*/ 992937 w 1942424"/>
              <a:gd name="connsiteY7" fmla="*/ 1480991 h 1985875"/>
              <a:gd name="connsiteX8" fmla="*/ 1054645 w 1942424"/>
              <a:gd name="connsiteY8" fmla="*/ 1121963 h 1985875"/>
              <a:gd name="connsiteX9" fmla="*/ 1088304 w 1942424"/>
              <a:gd name="connsiteY9" fmla="*/ 757325 h 1985875"/>
              <a:gd name="connsiteX10" fmla="*/ 920009 w 1942424"/>
              <a:gd name="connsiteY10" fmla="*/ 611470 h 1985875"/>
              <a:gd name="connsiteX11" fmla="*/ 729276 w 1942424"/>
              <a:gd name="connsiteY11" fmla="*/ 751715 h 1985875"/>
              <a:gd name="connsiteX12" fmla="*/ 740495 w 1942424"/>
              <a:gd name="connsiteY12" fmla="*/ 1161232 h 1985875"/>
              <a:gd name="connsiteX13" fmla="*/ 785374 w 1942424"/>
              <a:gd name="connsiteY13" fmla="*/ 1509040 h 1985875"/>
              <a:gd name="connsiteX14" fmla="*/ 0 w 1942424"/>
              <a:gd name="connsiteY14" fmla="*/ 1985875 h 1985875"/>
              <a:gd name="connsiteX15" fmla="*/ 437565 w 1942424"/>
              <a:gd name="connsiteY15" fmla="*/ 387077 h 1985875"/>
              <a:gd name="connsiteX16" fmla="*/ 650738 w 1942424"/>
              <a:gd name="connsiteY16" fmla="*/ 611470 h 1985875"/>
              <a:gd name="connsiteX17" fmla="*/ 813423 w 1942424"/>
              <a:gd name="connsiteY17" fmla="*/ 499274 h 1985875"/>
              <a:gd name="connsiteX18" fmla="*/ 790984 w 194242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54645 w 1946874"/>
              <a:gd name="connsiteY8" fmla="*/ 112196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992937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71474 w 1946874"/>
              <a:gd name="connsiteY7" fmla="*/ 1480991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61232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37565 w 1946874"/>
              <a:gd name="connsiteY15" fmla="*/ 387077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790984 w 1946874"/>
              <a:gd name="connsiteY0" fmla="*/ 0 h 1985875"/>
              <a:gd name="connsiteX1" fmla="*/ 790984 w 1946874"/>
              <a:gd name="connsiteY1" fmla="*/ 0 h 1985875"/>
              <a:gd name="connsiteX2" fmla="*/ 1026596 w 1946874"/>
              <a:gd name="connsiteY2" fmla="*/ 5610 h 1985875"/>
              <a:gd name="connsiteX3" fmla="*/ 1020986 w 1946874"/>
              <a:gd name="connsiteY3" fmla="*/ 493664 h 1985875"/>
              <a:gd name="connsiteX4" fmla="*/ 1155622 w 1946874"/>
              <a:gd name="connsiteY4" fmla="*/ 572201 h 1985875"/>
              <a:gd name="connsiteX5" fmla="*/ 1351965 w 1946874"/>
              <a:gd name="connsiteY5" fmla="*/ 375858 h 1985875"/>
              <a:gd name="connsiteX6" fmla="*/ 1901727 w 1946874"/>
              <a:gd name="connsiteY6" fmla="*/ 1924167 h 1985875"/>
              <a:gd name="connsiteX7" fmla="*/ 1054644 w 1946874"/>
              <a:gd name="connsiteY7" fmla="*/ 1486600 h 1985875"/>
              <a:gd name="connsiteX8" fmla="*/ 1037816 w 1946874"/>
              <a:gd name="connsiteY8" fmla="*/ 1144403 h 1985875"/>
              <a:gd name="connsiteX9" fmla="*/ 1088304 w 1946874"/>
              <a:gd name="connsiteY9" fmla="*/ 757325 h 1985875"/>
              <a:gd name="connsiteX10" fmla="*/ 920009 w 1946874"/>
              <a:gd name="connsiteY10" fmla="*/ 611470 h 1985875"/>
              <a:gd name="connsiteX11" fmla="*/ 729276 w 1946874"/>
              <a:gd name="connsiteY11" fmla="*/ 751715 h 1985875"/>
              <a:gd name="connsiteX12" fmla="*/ 740495 w 1946874"/>
              <a:gd name="connsiteY12" fmla="*/ 1161232 h 1985875"/>
              <a:gd name="connsiteX13" fmla="*/ 785374 w 1946874"/>
              <a:gd name="connsiteY13" fmla="*/ 1509040 h 1985875"/>
              <a:gd name="connsiteX14" fmla="*/ 0 w 1946874"/>
              <a:gd name="connsiteY14" fmla="*/ 1985875 h 1985875"/>
              <a:gd name="connsiteX15" fmla="*/ 420736 w 1946874"/>
              <a:gd name="connsiteY15" fmla="*/ 375858 h 1985875"/>
              <a:gd name="connsiteX16" fmla="*/ 650738 w 1946874"/>
              <a:gd name="connsiteY16" fmla="*/ 611470 h 1985875"/>
              <a:gd name="connsiteX17" fmla="*/ 813423 w 1946874"/>
              <a:gd name="connsiteY17" fmla="*/ 499274 h 1985875"/>
              <a:gd name="connsiteX18" fmla="*/ 790984 w 1946874"/>
              <a:gd name="connsiteY18" fmla="*/ 0 h 1985875"/>
              <a:gd name="connsiteX0" fmla="*/ 858302 w 2014192"/>
              <a:gd name="connsiteY0" fmla="*/ 0 h 1958316"/>
              <a:gd name="connsiteX1" fmla="*/ 858302 w 2014192"/>
              <a:gd name="connsiteY1" fmla="*/ 0 h 1958316"/>
              <a:gd name="connsiteX2" fmla="*/ 1093914 w 2014192"/>
              <a:gd name="connsiteY2" fmla="*/ 5610 h 1958316"/>
              <a:gd name="connsiteX3" fmla="*/ 1088304 w 2014192"/>
              <a:gd name="connsiteY3" fmla="*/ 493664 h 1958316"/>
              <a:gd name="connsiteX4" fmla="*/ 1222940 w 2014192"/>
              <a:gd name="connsiteY4" fmla="*/ 572201 h 1958316"/>
              <a:gd name="connsiteX5" fmla="*/ 1419283 w 2014192"/>
              <a:gd name="connsiteY5" fmla="*/ 375858 h 1958316"/>
              <a:gd name="connsiteX6" fmla="*/ 1969045 w 2014192"/>
              <a:gd name="connsiteY6" fmla="*/ 1924167 h 1958316"/>
              <a:gd name="connsiteX7" fmla="*/ 1121962 w 2014192"/>
              <a:gd name="connsiteY7" fmla="*/ 1486600 h 1958316"/>
              <a:gd name="connsiteX8" fmla="*/ 1105134 w 2014192"/>
              <a:gd name="connsiteY8" fmla="*/ 1144403 h 1958316"/>
              <a:gd name="connsiteX9" fmla="*/ 1155622 w 2014192"/>
              <a:gd name="connsiteY9" fmla="*/ 757325 h 1958316"/>
              <a:gd name="connsiteX10" fmla="*/ 987327 w 2014192"/>
              <a:gd name="connsiteY10" fmla="*/ 611470 h 1958316"/>
              <a:gd name="connsiteX11" fmla="*/ 796594 w 2014192"/>
              <a:gd name="connsiteY11" fmla="*/ 751715 h 1958316"/>
              <a:gd name="connsiteX12" fmla="*/ 807813 w 2014192"/>
              <a:gd name="connsiteY12" fmla="*/ 1161232 h 1958316"/>
              <a:gd name="connsiteX13" fmla="*/ 852692 w 2014192"/>
              <a:gd name="connsiteY13" fmla="*/ 1509040 h 1958316"/>
              <a:gd name="connsiteX14" fmla="*/ 0 w 2014192"/>
              <a:gd name="connsiteY14" fmla="*/ 1952216 h 1958316"/>
              <a:gd name="connsiteX15" fmla="*/ 488054 w 2014192"/>
              <a:gd name="connsiteY15" fmla="*/ 375858 h 1958316"/>
              <a:gd name="connsiteX16" fmla="*/ 718056 w 2014192"/>
              <a:gd name="connsiteY16" fmla="*/ 611470 h 1958316"/>
              <a:gd name="connsiteX17" fmla="*/ 880741 w 2014192"/>
              <a:gd name="connsiteY17" fmla="*/ 499274 h 1958316"/>
              <a:gd name="connsiteX18" fmla="*/ 858302 w 2014192"/>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41893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930674 w 2103393"/>
              <a:gd name="connsiteY13" fmla="*/ 1480991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897014 w 2103393"/>
              <a:gd name="connsiteY12" fmla="*/ 1161232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194335 w 2103393"/>
              <a:gd name="connsiteY8" fmla="*/ 1144403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8316"/>
              <a:gd name="connsiteX1" fmla="*/ 947503 w 2103393"/>
              <a:gd name="connsiteY1" fmla="*/ 0 h 1958316"/>
              <a:gd name="connsiteX2" fmla="*/ 1183115 w 2103393"/>
              <a:gd name="connsiteY2" fmla="*/ 5610 h 1958316"/>
              <a:gd name="connsiteX3" fmla="*/ 1177505 w 2103393"/>
              <a:gd name="connsiteY3" fmla="*/ 493664 h 1958316"/>
              <a:gd name="connsiteX4" fmla="*/ 1312141 w 2103393"/>
              <a:gd name="connsiteY4" fmla="*/ 572201 h 1958316"/>
              <a:gd name="connsiteX5" fmla="*/ 1508484 w 2103393"/>
              <a:gd name="connsiteY5" fmla="*/ 375858 h 1958316"/>
              <a:gd name="connsiteX6" fmla="*/ 2058246 w 2103393"/>
              <a:gd name="connsiteY6" fmla="*/ 1924167 h 1958316"/>
              <a:gd name="connsiteX7" fmla="*/ 1211163 w 2103393"/>
              <a:gd name="connsiteY7" fmla="*/ 1486600 h 1958316"/>
              <a:gd name="connsiteX8" fmla="*/ 1227994 w 2103393"/>
              <a:gd name="connsiteY8" fmla="*/ 1194891 h 1958316"/>
              <a:gd name="connsiteX9" fmla="*/ 1244823 w 2103393"/>
              <a:gd name="connsiteY9" fmla="*/ 757325 h 1958316"/>
              <a:gd name="connsiteX10" fmla="*/ 1076528 w 2103393"/>
              <a:gd name="connsiteY10" fmla="*/ 611470 h 1958316"/>
              <a:gd name="connsiteX11" fmla="*/ 885795 w 2103393"/>
              <a:gd name="connsiteY11" fmla="*/ 751715 h 1958316"/>
              <a:gd name="connsiteX12" fmla="*/ 919453 w 2103393"/>
              <a:gd name="connsiteY12" fmla="*/ 1189281 h 1958316"/>
              <a:gd name="connsiteX13" fmla="*/ 891405 w 2103393"/>
              <a:gd name="connsiteY13" fmla="*/ 1509040 h 1958316"/>
              <a:gd name="connsiteX14" fmla="*/ 89201 w 2103393"/>
              <a:gd name="connsiteY14" fmla="*/ 1952216 h 1958316"/>
              <a:gd name="connsiteX15" fmla="*/ 577255 w 2103393"/>
              <a:gd name="connsiteY15" fmla="*/ 375858 h 1958316"/>
              <a:gd name="connsiteX16" fmla="*/ 807257 w 2103393"/>
              <a:gd name="connsiteY16" fmla="*/ 611470 h 1958316"/>
              <a:gd name="connsiteX17" fmla="*/ 969942 w 2103393"/>
              <a:gd name="connsiteY17" fmla="*/ 499274 h 1958316"/>
              <a:gd name="connsiteX18" fmla="*/ 947503 w 2103393"/>
              <a:gd name="connsiteY18" fmla="*/ 0 h 1958316"/>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7994 w 2103393"/>
              <a:gd name="connsiteY8" fmla="*/ 1194891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22384 w 2103393"/>
              <a:gd name="connsiteY8" fmla="*/ 117806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59848"/>
              <a:gd name="connsiteX1" fmla="*/ 947503 w 2103393"/>
              <a:gd name="connsiteY1" fmla="*/ 0 h 1959848"/>
              <a:gd name="connsiteX2" fmla="*/ 1183115 w 2103393"/>
              <a:gd name="connsiteY2" fmla="*/ 5610 h 1959848"/>
              <a:gd name="connsiteX3" fmla="*/ 1177505 w 2103393"/>
              <a:gd name="connsiteY3" fmla="*/ 493664 h 1959848"/>
              <a:gd name="connsiteX4" fmla="*/ 1312141 w 2103393"/>
              <a:gd name="connsiteY4" fmla="*/ 572201 h 1959848"/>
              <a:gd name="connsiteX5" fmla="*/ 1508484 w 2103393"/>
              <a:gd name="connsiteY5" fmla="*/ 375858 h 1959848"/>
              <a:gd name="connsiteX6" fmla="*/ 2058246 w 2103393"/>
              <a:gd name="connsiteY6" fmla="*/ 1924167 h 1959848"/>
              <a:gd name="connsiteX7" fmla="*/ 1211163 w 2103393"/>
              <a:gd name="connsiteY7" fmla="*/ 1486600 h 1959848"/>
              <a:gd name="connsiteX8" fmla="*/ 1205554 w 2103393"/>
              <a:gd name="connsiteY8" fmla="*/ 1200502 h 1959848"/>
              <a:gd name="connsiteX9" fmla="*/ 1244823 w 2103393"/>
              <a:gd name="connsiteY9" fmla="*/ 757325 h 1959848"/>
              <a:gd name="connsiteX10" fmla="*/ 1076528 w 2103393"/>
              <a:gd name="connsiteY10" fmla="*/ 611470 h 1959848"/>
              <a:gd name="connsiteX11" fmla="*/ 885795 w 2103393"/>
              <a:gd name="connsiteY11" fmla="*/ 751715 h 1959848"/>
              <a:gd name="connsiteX12" fmla="*/ 919453 w 2103393"/>
              <a:gd name="connsiteY12" fmla="*/ 1189281 h 1959848"/>
              <a:gd name="connsiteX13" fmla="*/ 891405 w 2103393"/>
              <a:gd name="connsiteY13" fmla="*/ 1509040 h 1959848"/>
              <a:gd name="connsiteX14" fmla="*/ 89201 w 2103393"/>
              <a:gd name="connsiteY14" fmla="*/ 1952216 h 1959848"/>
              <a:gd name="connsiteX15" fmla="*/ 577255 w 2103393"/>
              <a:gd name="connsiteY15" fmla="*/ 375858 h 1959848"/>
              <a:gd name="connsiteX16" fmla="*/ 807257 w 2103393"/>
              <a:gd name="connsiteY16" fmla="*/ 611470 h 1959848"/>
              <a:gd name="connsiteX17" fmla="*/ 969942 w 2103393"/>
              <a:gd name="connsiteY17" fmla="*/ 499274 h 1959848"/>
              <a:gd name="connsiteX18" fmla="*/ 947503 w 2103393"/>
              <a:gd name="connsiteY18" fmla="*/ 0 h 1959848"/>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1617"/>
              <a:gd name="connsiteX1" fmla="*/ 947503 w 2103393"/>
              <a:gd name="connsiteY1" fmla="*/ 0 h 1961617"/>
              <a:gd name="connsiteX2" fmla="*/ 1183115 w 2103393"/>
              <a:gd name="connsiteY2" fmla="*/ 5610 h 1961617"/>
              <a:gd name="connsiteX3" fmla="*/ 1177505 w 2103393"/>
              <a:gd name="connsiteY3" fmla="*/ 493664 h 1961617"/>
              <a:gd name="connsiteX4" fmla="*/ 1312141 w 2103393"/>
              <a:gd name="connsiteY4" fmla="*/ 572201 h 1961617"/>
              <a:gd name="connsiteX5" fmla="*/ 1508484 w 2103393"/>
              <a:gd name="connsiteY5" fmla="*/ 375858 h 1961617"/>
              <a:gd name="connsiteX6" fmla="*/ 2058246 w 2103393"/>
              <a:gd name="connsiteY6" fmla="*/ 1924167 h 1961617"/>
              <a:gd name="connsiteX7" fmla="*/ 1244822 w 2103393"/>
              <a:gd name="connsiteY7" fmla="*/ 1514649 h 1961617"/>
              <a:gd name="connsiteX8" fmla="*/ 1205554 w 2103393"/>
              <a:gd name="connsiteY8" fmla="*/ 1200502 h 1961617"/>
              <a:gd name="connsiteX9" fmla="*/ 1244823 w 2103393"/>
              <a:gd name="connsiteY9" fmla="*/ 757325 h 1961617"/>
              <a:gd name="connsiteX10" fmla="*/ 1076528 w 2103393"/>
              <a:gd name="connsiteY10" fmla="*/ 611470 h 1961617"/>
              <a:gd name="connsiteX11" fmla="*/ 885795 w 2103393"/>
              <a:gd name="connsiteY11" fmla="*/ 751715 h 1961617"/>
              <a:gd name="connsiteX12" fmla="*/ 919453 w 2103393"/>
              <a:gd name="connsiteY12" fmla="*/ 1189281 h 1961617"/>
              <a:gd name="connsiteX13" fmla="*/ 891405 w 2103393"/>
              <a:gd name="connsiteY13" fmla="*/ 1509040 h 1961617"/>
              <a:gd name="connsiteX14" fmla="*/ 89201 w 2103393"/>
              <a:gd name="connsiteY14" fmla="*/ 1952216 h 1961617"/>
              <a:gd name="connsiteX15" fmla="*/ 577255 w 2103393"/>
              <a:gd name="connsiteY15" fmla="*/ 375858 h 1961617"/>
              <a:gd name="connsiteX16" fmla="*/ 807257 w 2103393"/>
              <a:gd name="connsiteY16" fmla="*/ 611470 h 1961617"/>
              <a:gd name="connsiteX17" fmla="*/ 969942 w 2103393"/>
              <a:gd name="connsiteY17" fmla="*/ 499274 h 1961617"/>
              <a:gd name="connsiteX18" fmla="*/ 947503 w 2103393"/>
              <a:gd name="connsiteY18" fmla="*/ 0 h 1961617"/>
              <a:gd name="connsiteX0" fmla="*/ 947503 w 2103393"/>
              <a:gd name="connsiteY0" fmla="*/ 0 h 1963064"/>
              <a:gd name="connsiteX1" fmla="*/ 947503 w 2103393"/>
              <a:gd name="connsiteY1" fmla="*/ 0 h 1963064"/>
              <a:gd name="connsiteX2" fmla="*/ 1183115 w 2103393"/>
              <a:gd name="connsiteY2" fmla="*/ 5610 h 1963064"/>
              <a:gd name="connsiteX3" fmla="*/ 1177505 w 2103393"/>
              <a:gd name="connsiteY3" fmla="*/ 493664 h 1963064"/>
              <a:gd name="connsiteX4" fmla="*/ 1312141 w 2103393"/>
              <a:gd name="connsiteY4" fmla="*/ 572201 h 1963064"/>
              <a:gd name="connsiteX5" fmla="*/ 1508484 w 2103393"/>
              <a:gd name="connsiteY5" fmla="*/ 375858 h 1963064"/>
              <a:gd name="connsiteX6" fmla="*/ 2058246 w 2103393"/>
              <a:gd name="connsiteY6" fmla="*/ 1924167 h 1963064"/>
              <a:gd name="connsiteX7" fmla="*/ 1244822 w 2103393"/>
              <a:gd name="connsiteY7" fmla="*/ 1514649 h 1963064"/>
              <a:gd name="connsiteX8" fmla="*/ 1205554 w 2103393"/>
              <a:gd name="connsiteY8" fmla="*/ 1200502 h 1963064"/>
              <a:gd name="connsiteX9" fmla="*/ 1244823 w 2103393"/>
              <a:gd name="connsiteY9" fmla="*/ 757325 h 1963064"/>
              <a:gd name="connsiteX10" fmla="*/ 1076528 w 2103393"/>
              <a:gd name="connsiteY10" fmla="*/ 611470 h 1963064"/>
              <a:gd name="connsiteX11" fmla="*/ 885795 w 2103393"/>
              <a:gd name="connsiteY11" fmla="*/ 751715 h 1963064"/>
              <a:gd name="connsiteX12" fmla="*/ 919453 w 2103393"/>
              <a:gd name="connsiteY12" fmla="*/ 1189281 h 1963064"/>
              <a:gd name="connsiteX13" fmla="*/ 891405 w 2103393"/>
              <a:gd name="connsiteY13" fmla="*/ 1509040 h 1963064"/>
              <a:gd name="connsiteX14" fmla="*/ 89201 w 2103393"/>
              <a:gd name="connsiteY14" fmla="*/ 1952216 h 1963064"/>
              <a:gd name="connsiteX15" fmla="*/ 577255 w 2103393"/>
              <a:gd name="connsiteY15" fmla="*/ 375858 h 1963064"/>
              <a:gd name="connsiteX16" fmla="*/ 807257 w 2103393"/>
              <a:gd name="connsiteY16" fmla="*/ 611470 h 1963064"/>
              <a:gd name="connsiteX17" fmla="*/ 969942 w 2103393"/>
              <a:gd name="connsiteY17" fmla="*/ 499274 h 1963064"/>
              <a:gd name="connsiteX18" fmla="*/ 947503 w 2103393"/>
              <a:gd name="connsiteY18" fmla="*/ 0 h 1963064"/>
              <a:gd name="connsiteX0" fmla="*/ 947503 w 2103393"/>
              <a:gd name="connsiteY0" fmla="*/ 0 h 1964995"/>
              <a:gd name="connsiteX1" fmla="*/ 947503 w 2103393"/>
              <a:gd name="connsiteY1" fmla="*/ 0 h 1964995"/>
              <a:gd name="connsiteX2" fmla="*/ 1183115 w 2103393"/>
              <a:gd name="connsiteY2" fmla="*/ 5610 h 1964995"/>
              <a:gd name="connsiteX3" fmla="*/ 1177505 w 2103393"/>
              <a:gd name="connsiteY3" fmla="*/ 493664 h 1964995"/>
              <a:gd name="connsiteX4" fmla="*/ 1312141 w 2103393"/>
              <a:gd name="connsiteY4" fmla="*/ 572201 h 1964995"/>
              <a:gd name="connsiteX5" fmla="*/ 1508484 w 2103393"/>
              <a:gd name="connsiteY5" fmla="*/ 375858 h 1964995"/>
              <a:gd name="connsiteX6" fmla="*/ 2058246 w 2103393"/>
              <a:gd name="connsiteY6" fmla="*/ 1924167 h 1964995"/>
              <a:gd name="connsiteX7" fmla="*/ 1244822 w 2103393"/>
              <a:gd name="connsiteY7" fmla="*/ 1514649 h 1964995"/>
              <a:gd name="connsiteX8" fmla="*/ 1205554 w 2103393"/>
              <a:gd name="connsiteY8" fmla="*/ 1200502 h 1964995"/>
              <a:gd name="connsiteX9" fmla="*/ 1244823 w 2103393"/>
              <a:gd name="connsiteY9" fmla="*/ 757325 h 1964995"/>
              <a:gd name="connsiteX10" fmla="*/ 1076528 w 2103393"/>
              <a:gd name="connsiteY10" fmla="*/ 611470 h 1964995"/>
              <a:gd name="connsiteX11" fmla="*/ 885795 w 2103393"/>
              <a:gd name="connsiteY11" fmla="*/ 751715 h 1964995"/>
              <a:gd name="connsiteX12" fmla="*/ 919453 w 2103393"/>
              <a:gd name="connsiteY12" fmla="*/ 1189281 h 1964995"/>
              <a:gd name="connsiteX13" fmla="*/ 891405 w 2103393"/>
              <a:gd name="connsiteY13" fmla="*/ 1509040 h 1964995"/>
              <a:gd name="connsiteX14" fmla="*/ 89201 w 2103393"/>
              <a:gd name="connsiteY14" fmla="*/ 1952216 h 1964995"/>
              <a:gd name="connsiteX15" fmla="*/ 577255 w 2103393"/>
              <a:gd name="connsiteY15" fmla="*/ 375858 h 1964995"/>
              <a:gd name="connsiteX16" fmla="*/ 807257 w 2103393"/>
              <a:gd name="connsiteY16" fmla="*/ 611470 h 1964995"/>
              <a:gd name="connsiteX17" fmla="*/ 969942 w 2103393"/>
              <a:gd name="connsiteY17" fmla="*/ 499274 h 1964995"/>
              <a:gd name="connsiteX18" fmla="*/ 947503 w 2103393"/>
              <a:gd name="connsiteY18" fmla="*/ 0 h 1964995"/>
              <a:gd name="connsiteX0" fmla="*/ 947503 w 2103393"/>
              <a:gd name="connsiteY0" fmla="*/ 13781 h 1978776"/>
              <a:gd name="connsiteX1" fmla="*/ 947503 w 2103393"/>
              <a:gd name="connsiteY1" fmla="*/ 13781 h 1978776"/>
              <a:gd name="connsiteX2" fmla="*/ 1183115 w 2103393"/>
              <a:gd name="connsiteY2" fmla="*/ 19391 h 1978776"/>
              <a:gd name="connsiteX3" fmla="*/ 1177505 w 2103393"/>
              <a:gd name="connsiteY3" fmla="*/ 507445 h 1978776"/>
              <a:gd name="connsiteX4" fmla="*/ 1312141 w 2103393"/>
              <a:gd name="connsiteY4" fmla="*/ 585982 h 1978776"/>
              <a:gd name="connsiteX5" fmla="*/ 1508484 w 2103393"/>
              <a:gd name="connsiteY5" fmla="*/ 389639 h 1978776"/>
              <a:gd name="connsiteX6" fmla="*/ 2058246 w 2103393"/>
              <a:gd name="connsiteY6" fmla="*/ 1937948 h 1978776"/>
              <a:gd name="connsiteX7" fmla="*/ 1244822 w 2103393"/>
              <a:gd name="connsiteY7" fmla="*/ 1528430 h 1978776"/>
              <a:gd name="connsiteX8" fmla="*/ 1205554 w 2103393"/>
              <a:gd name="connsiteY8" fmla="*/ 1214283 h 1978776"/>
              <a:gd name="connsiteX9" fmla="*/ 1244823 w 2103393"/>
              <a:gd name="connsiteY9" fmla="*/ 771106 h 1978776"/>
              <a:gd name="connsiteX10" fmla="*/ 1076528 w 2103393"/>
              <a:gd name="connsiteY10" fmla="*/ 625251 h 1978776"/>
              <a:gd name="connsiteX11" fmla="*/ 885795 w 2103393"/>
              <a:gd name="connsiteY11" fmla="*/ 765496 h 1978776"/>
              <a:gd name="connsiteX12" fmla="*/ 919453 w 2103393"/>
              <a:gd name="connsiteY12" fmla="*/ 1203062 h 1978776"/>
              <a:gd name="connsiteX13" fmla="*/ 891405 w 2103393"/>
              <a:gd name="connsiteY13" fmla="*/ 1522821 h 1978776"/>
              <a:gd name="connsiteX14" fmla="*/ 89201 w 2103393"/>
              <a:gd name="connsiteY14" fmla="*/ 1965997 h 1978776"/>
              <a:gd name="connsiteX15" fmla="*/ 577255 w 2103393"/>
              <a:gd name="connsiteY15" fmla="*/ 389639 h 1978776"/>
              <a:gd name="connsiteX16" fmla="*/ 807257 w 2103393"/>
              <a:gd name="connsiteY16" fmla="*/ 625251 h 1978776"/>
              <a:gd name="connsiteX17" fmla="*/ 969942 w 2103393"/>
              <a:gd name="connsiteY17" fmla="*/ 513055 h 1978776"/>
              <a:gd name="connsiteX18" fmla="*/ 947503 w 2103393"/>
              <a:gd name="connsiteY18" fmla="*/ 13781 h 1978776"/>
              <a:gd name="connsiteX0" fmla="*/ 964333 w 2103393"/>
              <a:gd name="connsiteY0" fmla="*/ 55026 h 1980752"/>
              <a:gd name="connsiteX1" fmla="*/ 947503 w 2103393"/>
              <a:gd name="connsiteY1" fmla="*/ 15757 h 1980752"/>
              <a:gd name="connsiteX2" fmla="*/ 1183115 w 2103393"/>
              <a:gd name="connsiteY2" fmla="*/ 21367 h 1980752"/>
              <a:gd name="connsiteX3" fmla="*/ 1177505 w 2103393"/>
              <a:gd name="connsiteY3" fmla="*/ 509421 h 1980752"/>
              <a:gd name="connsiteX4" fmla="*/ 1312141 w 2103393"/>
              <a:gd name="connsiteY4" fmla="*/ 587958 h 1980752"/>
              <a:gd name="connsiteX5" fmla="*/ 1508484 w 2103393"/>
              <a:gd name="connsiteY5" fmla="*/ 391615 h 1980752"/>
              <a:gd name="connsiteX6" fmla="*/ 2058246 w 2103393"/>
              <a:gd name="connsiteY6" fmla="*/ 1939924 h 1980752"/>
              <a:gd name="connsiteX7" fmla="*/ 1244822 w 2103393"/>
              <a:gd name="connsiteY7" fmla="*/ 1530406 h 1980752"/>
              <a:gd name="connsiteX8" fmla="*/ 1205554 w 2103393"/>
              <a:gd name="connsiteY8" fmla="*/ 1216259 h 1980752"/>
              <a:gd name="connsiteX9" fmla="*/ 1244823 w 2103393"/>
              <a:gd name="connsiteY9" fmla="*/ 773082 h 1980752"/>
              <a:gd name="connsiteX10" fmla="*/ 1076528 w 2103393"/>
              <a:gd name="connsiteY10" fmla="*/ 627227 h 1980752"/>
              <a:gd name="connsiteX11" fmla="*/ 885795 w 2103393"/>
              <a:gd name="connsiteY11" fmla="*/ 767472 h 1980752"/>
              <a:gd name="connsiteX12" fmla="*/ 919453 w 2103393"/>
              <a:gd name="connsiteY12" fmla="*/ 1205038 h 1980752"/>
              <a:gd name="connsiteX13" fmla="*/ 891405 w 2103393"/>
              <a:gd name="connsiteY13" fmla="*/ 1524797 h 1980752"/>
              <a:gd name="connsiteX14" fmla="*/ 89201 w 2103393"/>
              <a:gd name="connsiteY14" fmla="*/ 1967973 h 1980752"/>
              <a:gd name="connsiteX15" fmla="*/ 577255 w 2103393"/>
              <a:gd name="connsiteY15" fmla="*/ 391615 h 1980752"/>
              <a:gd name="connsiteX16" fmla="*/ 807257 w 2103393"/>
              <a:gd name="connsiteY16" fmla="*/ 627227 h 1980752"/>
              <a:gd name="connsiteX17" fmla="*/ 969942 w 2103393"/>
              <a:gd name="connsiteY17" fmla="*/ 515031 h 1980752"/>
              <a:gd name="connsiteX18" fmla="*/ 964333 w 2103393"/>
              <a:gd name="connsiteY18" fmla="*/ 55026 h 1980752"/>
              <a:gd name="connsiteX0" fmla="*/ 913845 w 2103393"/>
              <a:gd name="connsiteY0" fmla="*/ 72662 h 1981559"/>
              <a:gd name="connsiteX1" fmla="*/ 947503 w 2103393"/>
              <a:gd name="connsiteY1" fmla="*/ 16564 h 1981559"/>
              <a:gd name="connsiteX2" fmla="*/ 1183115 w 2103393"/>
              <a:gd name="connsiteY2" fmla="*/ 22174 h 1981559"/>
              <a:gd name="connsiteX3" fmla="*/ 1177505 w 2103393"/>
              <a:gd name="connsiteY3" fmla="*/ 510228 h 1981559"/>
              <a:gd name="connsiteX4" fmla="*/ 1312141 w 2103393"/>
              <a:gd name="connsiteY4" fmla="*/ 588765 h 1981559"/>
              <a:gd name="connsiteX5" fmla="*/ 1508484 w 2103393"/>
              <a:gd name="connsiteY5" fmla="*/ 392422 h 1981559"/>
              <a:gd name="connsiteX6" fmla="*/ 2058246 w 2103393"/>
              <a:gd name="connsiteY6" fmla="*/ 1940731 h 1981559"/>
              <a:gd name="connsiteX7" fmla="*/ 1244822 w 2103393"/>
              <a:gd name="connsiteY7" fmla="*/ 1531213 h 1981559"/>
              <a:gd name="connsiteX8" fmla="*/ 1205554 w 2103393"/>
              <a:gd name="connsiteY8" fmla="*/ 1217066 h 1981559"/>
              <a:gd name="connsiteX9" fmla="*/ 1244823 w 2103393"/>
              <a:gd name="connsiteY9" fmla="*/ 773889 h 1981559"/>
              <a:gd name="connsiteX10" fmla="*/ 1076528 w 2103393"/>
              <a:gd name="connsiteY10" fmla="*/ 628034 h 1981559"/>
              <a:gd name="connsiteX11" fmla="*/ 885795 w 2103393"/>
              <a:gd name="connsiteY11" fmla="*/ 768279 h 1981559"/>
              <a:gd name="connsiteX12" fmla="*/ 919453 w 2103393"/>
              <a:gd name="connsiteY12" fmla="*/ 1205845 h 1981559"/>
              <a:gd name="connsiteX13" fmla="*/ 891405 w 2103393"/>
              <a:gd name="connsiteY13" fmla="*/ 1525604 h 1981559"/>
              <a:gd name="connsiteX14" fmla="*/ 89201 w 2103393"/>
              <a:gd name="connsiteY14" fmla="*/ 1968780 h 1981559"/>
              <a:gd name="connsiteX15" fmla="*/ 577255 w 2103393"/>
              <a:gd name="connsiteY15" fmla="*/ 392422 h 1981559"/>
              <a:gd name="connsiteX16" fmla="*/ 807257 w 2103393"/>
              <a:gd name="connsiteY16" fmla="*/ 628034 h 1981559"/>
              <a:gd name="connsiteX17" fmla="*/ 969942 w 2103393"/>
              <a:gd name="connsiteY17" fmla="*/ 515838 h 1981559"/>
              <a:gd name="connsiteX18" fmla="*/ 913845 w 2103393"/>
              <a:gd name="connsiteY18" fmla="*/ 72662 h 1981559"/>
              <a:gd name="connsiteX0" fmla="*/ 913845 w 2103393"/>
              <a:gd name="connsiteY0" fmla="*/ 103017 h 2011914"/>
              <a:gd name="connsiteX1" fmla="*/ 1003601 w 2103393"/>
              <a:gd name="connsiteY1" fmla="*/ 2040 h 2011914"/>
              <a:gd name="connsiteX2" fmla="*/ 1183115 w 2103393"/>
              <a:gd name="connsiteY2" fmla="*/ 52529 h 2011914"/>
              <a:gd name="connsiteX3" fmla="*/ 1177505 w 2103393"/>
              <a:gd name="connsiteY3" fmla="*/ 540583 h 2011914"/>
              <a:gd name="connsiteX4" fmla="*/ 1312141 w 2103393"/>
              <a:gd name="connsiteY4" fmla="*/ 619120 h 2011914"/>
              <a:gd name="connsiteX5" fmla="*/ 1508484 w 2103393"/>
              <a:gd name="connsiteY5" fmla="*/ 422777 h 2011914"/>
              <a:gd name="connsiteX6" fmla="*/ 2058246 w 2103393"/>
              <a:gd name="connsiteY6" fmla="*/ 1971086 h 2011914"/>
              <a:gd name="connsiteX7" fmla="*/ 1244822 w 2103393"/>
              <a:gd name="connsiteY7" fmla="*/ 1561568 h 2011914"/>
              <a:gd name="connsiteX8" fmla="*/ 1205554 w 2103393"/>
              <a:gd name="connsiteY8" fmla="*/ 1247421 h 2011914"/>
              <a:gd name="connsiteX9" fmla="*/ 1244823 w 2103393"/>
              <a:gd name="connsiteY9" fmla="*/ 804244 h 2011914"/>
              <a:gd name="connsiteX10" fmla="*/ 1076528 w 2103393"/>
              <a:gd name="connsiteY10" fmla="*/ 658389 h 2011914"/>
              <a:gd name="connsiteX11" fmla="*/ 885795 w 2103393"/>
              <a:gd name="connsiteY11" fmla="*/ 798634 h 2011914"/>
              <a:gd name="connsiteX12" fmla="*/ 919453 w 2103393"/>
              <a:gd name="connsiteY12" fmla="*/ 1236200 h 2011914"/>
              <a:gd name="connsiteX13" fmla="*/ 891405 w 2103393"/>
              <a:gd name="connsiteY13" fmla="*/ 1555959 h 2011914"/>
              <a:gd name="connsiteX14" fmla="*/ 89201 w 2103393"/>
              <a:gd name="connsiteY14" fmla="*/ 1999135 h 2011914"/>
              <a:gd name="connsiteX15" fmla="*/ 577255 w 2103393"/>
              <a:gd name="connsiteY15" fmla="*/ 422777 h 2011914"/>
              <a:gd name="connsiteX16" fmla="*/ 807257 w 2103393"/>
              <a:gd name="connsiteY16" fmla="*/ 658389 h 2011914"/>
              <a:gd name="connsiteX17" fmla="*/ 969942 w 2103393"/>
              <a:gd name="connsiteY17" fmla="*/ 546193 h 2011914"/>
              <a:gd name="connsiteX18" fmla="*/ 913845 w 2103393"/>
              <a:gd name="connsiteY18" fmla="*/ 103017 h 2011914"/>
              <a:gd name="connsiteX0" fmla="*/ 930675 w 2103393"/>
              <a:gd name="connsiteY0" fmla="*/ 67702 h 2010258"/>
              <a:gd name="connsiteX1" fmla="*/ 1003601 w 2103393"/>
              <a:gd name="connsiteY1" fmla="*/ 384 h 2010258"/>
              <a:gd name="connsiteX2" fmla="*/ 1183115 w 2103393"/>
              <a:gd name="connsiteY2" fmla="*/ 50873 h 2010258"/>
              <a:gd name="connsiteX3" fmla="*/ 1177505 w 2103393"/>
              <a:gd name="connsiteY3" fmla="*/ 538927 h 2010258"/>
              <a:gd name="connsiteX4" fmla="*/ 1312141 w 2103393"/>
              <a:gd name="connsiteY4" fmla="*/ 617464 h 2010258"/>
              <a:gd name="connsiteX5" fmla="*/ 1508484 w 2103393"/>
              <a:gd name="connsiteY5" fmla="*/ 421121 h 2010258"/>
              <a:gd name="connsiteX6" fmla="*/ 2058246 w 2103393"/>
              <a:gd name="connsiteY6" fmla="*/ 1969430 h 2010258"/>
              <a:gd name="connsiteX7" fmla="*/ 1244822 w 2103393"/>
              <a:gd name="connsiteY7" fmla="*/ 1559912 h 2010258"/>
              <a:gd name="connsiteX8" fmla="*/ 1205554 w 2103393"/>
              <a:gd name="connsiteY8" fmla="*/ 1245765 h 2010258"/>
              <a:gd name="connsiteX9" fmla="*/ 1244823 w 2103393"/>
              <a:gd name="connsiteY9" fmla="*/ 802588 h 2010258"/>
              <a:gd name="connsiteX10" fmla="*/ 1076528 w 2103393"/>
              <a:gd name="connsiteY10" fmla="*/ 656733 h 2010258"/>
              <a:gd name="connsiteX11" fmla="*/ 885795 w 2103393"/>
              <a:gd name="connsiteY11" fmla="*/ 796978 h 2010258"/>
              <a:gd name="connsiteX12" fmla="*/ 919453 w 2103393"/>
              <a:gd name="connsiteY12" fmla="*/ 1234544 h 2010258"/>
              <a:gd name="connsiteX13" fmla="*/ 891405 w 2103393"/>
              <a:gd name="connsiteY13" fmla="*/ 1554303 h 2010258"/>
              <a:gd name="connsiteX14" fmla="*/ 89201 w 2103393"/>
              <a:gd name="connsiteY14" fmla="*/ 1997479 h 2010258"/>
              <a:gd name="connsiteX15" fmla="*/ 577255 w 2103393"/>
              <a:gd name="connsiteY15" fmla="*/ 421121 h 2010258"/>
              <a:gd name="connsiteX16" fmla="*/ 807257 w 2103393"/>
              <a:gd name="connsiteY16" fmla="*/ 656733 h 2010258"/>
              <a:gd name="connsiteX17" fmla="*/ 969942 w 2103393"/>
              <a:gd name="connsiteY17" fmla="*/ 544537 h 2010258"/>
              <a:gd name="connsiteX18" fmla="*/ 930675 w 2103393"/>
              <a:gd name="connsiteY18" fmla="*/ 67702 h 2010258"/>
              <a:gd name="connsiteX0" fmla="*/ 930675 w 2103393"/>
              <a:gd name="connsiteY0" fmla="*/ 69239 h 2011795"/>
              <a:gd name="connsiteX1" fmla="*/ 1183115 w 2103393"/>
              <a:gd name="connsiteY1" fmla="*/ 52410 h 2011795"/>
              <a:gd name="connsiteX2" fmla="*/ 1177505 w 2103393"/>
              <a:gd name="connsiteY2" fmla="*/ 540464 h 2011795"/>
              <a:gd name="connsiteX3" fmla="*/ 1312141 w 2103393"/>
              <a:gd name="connsiteY3" fmla="*/ 619001 h 2011795"/>
              <a:gd name="connsiteX4" fmla="*/ 1508484 w 2103393"/>
              <a:gd name="connsiteY4" fmla="*/ 422658 h 2011795"/>
              <a:gd name="connsiteX5" fmla="*/ 2058246 w 2103393"/>
              <a:gd name="connsiteY5" fmla="*/ 1970967 h 2011795"/>
              <a:gd name="connsiteX6" fmla="*/ 1244822 w 2103393"/>
              <a:gd name="connsiteY6" fmla="*/ 1561449 h 2011795"/>
              <a:gd name="connsiteX7" fmla="*/ 1205554 w 2103393"/>
              <a:gd name="connsiteY7" fmla="*/ 1247302 h 2011795"/>
              <a:gd name="connsiteX8" fmla="*/ 1244823 w 2103393"/>
              <a:gd name="connsiteY8" fmla="*/ 804125 h 2011795"/>
              <a:gd name="connsiteX9" fmla="*/ 1076528 w 2103393"/>
              <a:gd name="connsiteY9" fmla="*/ 658270 h 2011795"/>
              <a:gd name="connsiteX10" fmla="*/ 885795 w 2103393"/>
              <a:gd name="connsiteY10" fmla="*/ 798515 h 2011795"/>
              <a:gd name="connsiteX11" fmla="*/ 919453 w 2103393"/>
              <a:gd name="connsiteY11" fmla="*/ 1236081 h 2011795"/>
              <a:gd name="connsiteX12" fmla="*/ 891405 w 2103393"/>
              <a:gd name="connsiteY12" fmla="*/ 1555840 h 2011795"/>
              <a:gd name="connsiteX13" fmla="*/ 89201 w 2103393"/>
              <a:gd name="connsiteY13" fmla="*/ 1999016 h 2011795"/>
              <a:gd name="connsiteX14" fmla="*/ 577255 w 2103393"/>
              <a:gd name="connsiteY14" fmla="*/ 422658 h 2011795"/>
              <a:gd name="connsiteX15" fmla="*/ 807257 w 2103393"/>
              <a:gd name="connsiteY15" fmla="*/ 658270 h 2011795"/>
              <a:gd name="connsiteX16" fmla="*/ 969942 w 2103393"/>
              <a:gd name="connsiteY16" fmla="*/ 546074 h 2011795"/>
              <a:gd name="connsiteX17" fmla="*/ 930675 w 2103393"/>
              <a:gd name="connsiteY17" fmla="*/ 69239 h 2011795"/>
              <a:gd name="connsiteX0" fmla="*/ 930675 w 2103393"/>
              <a:gd name="connsiteY0" fmla="*/ 63795 h 2006351"/>
              <a:gd name="connsiteX1" fmla="*/ 1183115 w 2103393"/>
              <a:gd name="connsiteY1" fmla="*/ 46966 h 2006351"/>
              <a:gd name="connsiteX2" fmla="*/ 1177505 w 2103393"/>
              <a:gd name="connsiteY2" fmla="*/ 535020 h 2006351"/>
              <a:gd name="connsiteX3" fmla="*/ 1312141 w 2103393"/>
              <a:gd name="connsiteY3" fmla="*/ 613557 h 2006351"/>
              <a:gd name="connsiteX4" fmla="*/ 1508484 w 2103393"/>
              <a:gd name="connsiteY4" fmla="*/ 417214 h 2006351"/>
              <a:gd name="connsiteX5" fmla="*/ 2058246 w 2103393"/>
              <a:gd name="connsiteY5" fmla="*/ 1965523 h 2006351"/>
              <a:gd name="connsiteX6" fmla="*/ 1244822 w 2103393"/>
              <a:gd name="connsiteY6" fmla="*/ 1556005 h 2006351"/>
              <a:gd name="connsiteX7" fmla="*/ 1205554 w 2103393"/>
              <a:gd name="connsiteY7" fmla="*/ 1241858 h 2006351"/>
              <a:gd name="connsiteX8" fmla="*/ 1244823 w 2103393"/>
              <a:gd name="connsiteY8" fmla="*/ 798681 h 2006351"/>
              <a:gd name="connsiteX9" fmla="*/ 1076528 w 2103393"/>
              <a:gd name="connsiteY9" fmla="*/ 652826 h 2006351"/>
              <a:gd name="connsiteX10" fmla="*/ 885795 w 2103393"/>
              <a:gd name="connsiteY10" fmla="*/ 793071 h 2006351"/>
              <a:gd name="connsiteX11" fmla="*/ 919453 w 2103393"/>
              <a:gd name="connsiteY11" fmla="*/ 1230637 h 2006351"/>
              <a:gd name="connsiteX12" fmla="*/ 891405 w 2103393"/>
              <a:gd name="connsiteY12" fmla="*/ 1550396 h 2006351"/>
              <a:gd name="connsiteX13" fmla="*/ 89201 w 2103393"/>
              <a:gd name="connsiteY13" fmla="*/ 1993572 h 2006351"/>
              <a:gd name="connsiteX14" fmla="*/ 577255 w 2103393"/>
              <a:gd name="connsiteY14" fmla="*/ 417214 h 2006351"/>
              <a:gd name="connsiteX15" fmla="*/ 807257 w 2103393"/>
              <a:gd name="connsiteY15" fmla="*/ 652826 h 2006351"/>
              <a:gd name="connsiteX16" fmla="*/ 969942 w 2103393"/>
              <a:gd name="connsiteY16" fmla="*/ 540630 h 2006351"/>
              <a:gd name="connsiteX17" fmla="*/ 930675 w 2103393"/>
              <a:gd name="connsiteY17" fmla="*/ 63795 h 2006351"/>
              <a:gd name="connsiteX0" fmla="*/ 930675 w 2103393"/>
              <a:gd name="connsiteY0" fmla="*/ 51191 h 2016186"/>
              <a:gd name="connsiteX1" fmla="*/ 1183115 w 2103393"/>
              <a:gd name="connsiteY1" fmla="*/ 56801 h 2016186"/>
              <a:gd name="connsiteX2" fmla="*/ 1177505 w 2103393"/>
              <a:gd name="connsiteY2" fmla="*/ 544855 h 2016186"/>
              <a:gd name="connsiteX3" fmla="*/ 1312141 w 2103393"/>
              <a:gd name="connsiteY3" fmla="*/ 623392 h 2016186"/>
              <a:gd name="connsiteX4" fmla="*/ 1508484 w 2103393"/>
              <a:gd name="connsiteY4" fmla="*/ 427049 h 2016186"/>
              <a:gd name="connsiteX5" fmla="*/ 2058246 w 2103393"/>
              <a:gd name="connsiteY5" fmla="*/ 1975358 h 2016186"/>
              <a:gd name="connsiteX6" fmla="*/ 1244822 w 2103393"/>
              <a:gd name="connsiteY6" fmla="*/ 1565840 h 2016186"/>
              <a:gd name="connsiteX7" fmla="*/ 1205554 w 2103393"/>
              <a:gd name="connsiteY7" fmla="*/ 1251693 h 2016186"/>
              <a:gd name="connsiteX8" fmla="*/ 1244823 w 2103393"/>
              <a:gd name="connsiteY8" fmla="*/ 808516 h 2016186"/>
              <a:gd name="connsiteX9" fmla="*/ 1076528 w 2103393"/>
              <a:gd name="connsiteY9" fmla="*/ 662661 h 2016186"/>
              <a:gd name="connsiteX10" fmla="*/ 885795 w 2103393"/>
              <a:gd name="connsiteY10" fmla="*/ 802906 h 2016186"/>
              <a:gd name="connsiteX11" fmla="*/ 919453 w 2103393"/>
              <a:gd name="connsiteY11" fmla="*/ 1240472 h 2016186"/>
              <a:gd name="connsiteX12" fmla="*/ 891405 w 2103393"/>
              <a:gd name="connsiteY12" fmla="*/ 1560231 h 2016186"/>
              <a:gd name="connsiteX13" fmla="*/ 89201 w 2103393"/>
              <a:gd name="connsiteY13" fmla="*/ 2003407 h 2016186"/>
              <a:gd name="connsiteX14" fmla="*/ 577255 w 2103393"/>
              <a:gd name="connsiteY14" fmla="*/ 427049 h 2016186"/>
              <a:gd name="connsiteX15" fmla="*/ 807257 w 2103393"/>
              <a:gd name="connsiteY15" fmla="*/ 662661 h 2016186"/>
              <a:gd name="connsiteX16" fmla="*/ 969942 w 2103393"/>
              <a:gd name="connsiteY16" fmla="*/ 550465 h 2016186"/>
              <a:gd name="connsiteX17" fmla="*/ 930675 w 2103393"/>
              <a:gd name="connsiteY17" fmla="*/ 51191 h 2016186"/>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47103 h 2012098"/>
              <a:gd name="connsiteX1" fmla="*/ 1183115 w 2103393"/>
              <a:gd name="connsiteY1" fmla="*/ 52713 h 2012098"/>
              <a:gd name="connsiteX2" fmla="*/ 1177505 w 2103393"/>
              <a:gd name="connsiteY2" fmla="*/ 540767 h 2012098"/>
              <a:gd name="connsiteX3" fmla="*/ 1312141 w 2103393"/>
              <a:gd name="connsiteY3" fmla="*/ 619304 h 2012098"/>
              <a:gd name="connsiteX4" fmla="*/ 1508484 w 2103393"/>
              <a:gd name="connsiteY4" fmla="*/ 422961 h 2012098"/>
              <a:gd name="connsiteX5" fmla="*/ 2058246 w 2103393"/>
              <a:gd name="connsiteY5" fmla="*/ 1971270 h 2012098"/>
              <a:gd name="connsiteX6" fmla="*/ 1244822 w 2103393"/>
              <a:gd name="connsiteY6" fmla="*/ 1561752 h 2012098"/>
              <a:gd name="connsiteX7" fmla="*/ 1205554 w 2103393"/>
              <a:gd name="connsiteY7" fmla="*/ 1247605 h 2012098"/>
              <a:gd name="connsiteX8" fmla="*/ 1244823 w 2103393"/>
              <a:gd name="connsiteY8" fmla="*/ 804428 h 2012098"/>
              <a:gd name="connsiteX9" fmla="*/ 1076528 w 2103393"/>
              <a:gd name="connsiteY9" fmla="*/ 658573 h 2012098"/>
              <a:gd name="connsiteX10" fmla="*/ 885795 w 2103393"/>
              <a:gd name="connsiteY10" fmla="*/ 798818 h 2012098"/>
              <a:gd name="connsiteX11" fmla="*/ 919453 w 2103393"/>
              <a:gd name="connsiteY11" fmla="*/ 1236384 h 2012098"/>
              <a:gd name="connsiteX12" fmla="*/ 891405 w 2103393"/>
              <a:gd name="connsiteY12" fmla="*/ 1556143 h 2012098"/>
              <a:gd name="connsiteX13" fmla="*/ 89201 w 2103393"/>
              <a:gd name="connsiteY13" fmla="*/ 1999319 h 2012098"/>
              <a:gd name="connsiteX14" fmla="*/ 577255 w 2103393"/>
              <a:gd name="connsiteY14" fmla="*/ 422961 h 2012098"/>
              <a:gd name="connsiteX15" fmla="*/ 807257 w 2103393"/>
              <a:gd name="connsiteY15" fmla="*/ 658573 h 2012098"/>
              <a:gd name="connsiteX16" fmla="*/ 969942 w 2103393"/>
              <a:gd name="connsiteY16" fmla="*/ 546377 h 2012098"/>
              <a:gd name="connsiteX17" fmla="*/ 930675 w 2103393"/>
              <a:gd name="connsiteY17" fmla="*/ 47103 h 2012098"/>
              <a:gd name="connsiteX0" fmla="*/ 930675 w 2103393"/>
              <a:gd name="connsiteY0" fmla="*/ 24191 h 2051098"/>
              <a:gd name="connsiteX1" fmla="*/ 1183115 w 2103393"/>
              <a:gd name="connsiteY1" fmla="*/ 91713 h 2051098"/>
              <a:gd name="connsiteX2" fmla="*/ 1177505 w 2103393"/>
              <a:gd name="connsiteY2" fmla="*/ 579767 h 2051098"/>
              <a:gd name="connsiteX3" fmla="*/ 1312141 w 2103393"/>
              <a:gd name="connsiteY3" fmla="*/ 658304 h 2051098"/>
              <a:gd name="connsiteX4" fmla="*/ 1508484 w 2103393"/>
              <a:gd name="connsiteY4" fmla="*/ 461961 h 2051098"/>
              <a:gd name="connsiteX5" fmla="*/ 2058246 w 2103393"/>
              <a:gd name="connsiteY5" fmla="*/ 2010270 h 2051098"/>
              <a:gd name="connsiteX6" fmla="*/ 1244822 w 2103393"/>
              <a:gd name="connsiteY6" fmla="*/ 1600752 h 2051098"/>
              <a:gd name="connsiteX7" fmla="*/ 1205554 w 2103393"/>
              <a:gd name="connsiteY7" fmla="*/ 1286605 h 2051098"/>
              <a:gd name="connsiteX8" fmla="*/ 1244823 w 2103393"/>
              <a:gd name="connsiteY8" fmla="*/ 843428 h 2051098"/>
              <a:gd name="connsiteX9" fmla="*/ 1076528 w 2103393"/>
              <a:gd name="connsiteY9" fmla="*/ 697573 h 2051098"/>
              <a:gd name="connsiteX10" fmla="*/ 885795 w 2103393"/>
              <a:gd name="connsiteY10" fmla="*/ 837818 h 2051098"/>
              <a:gd name="connsiteX11" fmla="*/ 919453 w 2103393"/>
              <a:gd name="connsiteY11" fmla="*/ 1275384 h 2051098"/>
              <a:gd name="connsiteX12" fmla="*/ 891405 w 2103393"/>
              <a:gd name="connsiteY12" fmla="*/ 1595143 h 2051098"/>
              <a:gd name="connsiteX13" fmla="*/ 89201 w 2103393"/>
              <a:gd name="connsiteY13" fmla="*/ 2038319 h 2051098"/>
              <a:gd name="connsiteX14" fmla="*/ 577255 w 2103393"/>
              <a:gd name="connsiteY14" fmla="*/ 461961 h 2051098"/>
              <a:gd name="connsiteX15" fmla="*/ 807257 w 2103393"/>
              <a:gd name="connsiteY15" fmla="*/ 697573 h 2051098"/>
              <a:gd name="connsiteX16" fmla="*/ 969942 w 2103393"/>
              <a:gd name="connsiteY16" fmla="*/ 585377 h 2051098"/>
              <a:gd name="connsiteX17" fmla="*/ 930675 w 2103393"/>
              <a:gd name="connsiteY17" fmla="*/ 24191 h 2051098"/>
              <a:gd name="connsiteX0" fmla="*/ 930675 w 2103393"/>
              <a:gd name="connsiteY0" fmla="*/ 51153 h 2078060"/>
              <a:gd name="connsiteX1" fmla="*/ 1190398 w 2103393"/>
              <a:gd name="connsiteY1" fmla="*/ 49480 h 2078060"/>
              <a:gd name="connsiteX2" fmla="*/ 1177505 w 2103393"/>
              <a:gd name="connsiteY2" fmla="*/ 606729 h 2078060"/>
              <a:gd name="connsiteX3" fmla="*/ 1312141 w 2103393"/>
              <a:gd name="connsiteY3" fmla="*/ 685266 h 2078060"/>
              <a:gd name="connsiteX4" fmla="*/ 1508484 w 2103393"/>
              <a:gd name="connsiteY4" fmla="*/ 488923 h 2078060"/>
              <a:gd name="connsiteX5" fmla="*/ 2058246 w 2103393"/>
              <a:gd name="connsiteY5" fmla="*/ 2037232 h 2078060"/>
              <a:gd name="connsiteX6" fmla="*/ 1244822 w 2103393"/>
              <a:gd name="connsiteY6" fmla="*/ 1627714 h 2078060"/>
              <a:gd name="connsiteX7" fmla="*/ 1205554 w 2103393"/>
              <a:gd name="connsiteY7" fmla="*/ 1313567 h 2078060"/>
              <a:gd name="connsiteX8" fmla="*/ 1244823 w 2103393"/>
              <a:gd name="connsiteY8" fmla="*/ 870390 h 2078060"/>
              <a:gd name="connsiteX9" fmla="*/ 1076528 w 2103393"/>
              <a:gd name="connsiteY9" fmla="*/ 724535 h 2078060"/>
              <a:gd name="connsiteX10" fmla="*/ 885795 w 2103393"/>
              <a:gd name="connsiteY10" fmla="*/ 864780 h 2078060"/>
              <a:gd name="connsiteX11" fmla="*/ 919453 w 2103393"/>
              <a:gd name="connsiteY11" fmla="*/ 1302346 h 2078060"/>
              <a:gd name="connsiteX12" fmla="*/ 891405 w 2103393"/>
              <a:gd name="connsiteY12" fmla="*/ 1622105 h 2078060"/>
              <a:gd name="connsiteX13" fmla="*/ 89201 w 2103393"/>
              <a:gd name="connsiteY13" fmla="*/ 2065281 h 2078060"/>
              <a:gd name="connsiteX14" fmla="*/ 577255 w 2103393"/>
              <a:gd name="connsiteY14" fmla="*/ 488923 h 2078060"/>
              <a:gd name="connsiteX15" fmla="*/ 807257 w 2103393"/>
              <a:gd name="connsiteY15" fmla="*/ 724535 h 2078060"/>
              <a:gd name="connsiteX16" fmla="*/ 969942 w 2103393"/>
              <a:gd name="connsiteY16" fmla="*/ 612339 h 2078060"/>
              <a:gd name="connsiteX17" fmla="*/ 930675 w 2103393"/>
              <a:gd name="connsiteY17" fmla="*/ 51153 h 2078060"/>
              <a:gd name="connsiteX0" fmla="*/ 930675 w 2103393"/>
              <a:gd name="connsiteY0" fmla="*/ 57180 h 2084087"/>
              <a:gd name="connsiteX1" fmla="*/ 1190398 w 2103393"/>
              <a:gd name="connsiteY1" fmla="*/ 55507 h 2084087"/>
              <a:gd name="connsiteX2" fmla="*/ 1177505 w 2103393"/>
              <a:gd name="connsiteY2" fmla="*/ 612756 h 2084087"/>
              <a:gd name="connsiteX3" fmla="*/ 1312141 w 2103393"/>
              <a:gd name="connsiteY3" fmla="*/ 691293 h 2084087"/>
              <a:gd name="connsiteX4" fmla="*/ 1508484 w 2103393"/>
              <a:gd name="connsiteY4" fmla="*/ 494950 h 2084087"/>
              <a:gd name="connsiteX5" fmla="*/ 2058246 w 2103393"/>
              <a:gd name="connsiteY5" fmla="*/ 2043259 h 2084087"/>
              <a:gd name="connsiteX6" fmla="*/ 1244822 w 2103393"/>
              <a:gd name="connsiteY6" fmla="*/ 1633741 h 2084087"/>
              <a:gd name="connsiteX7" fmla="*/ 1205554 w 2103393"/>
              <a:gd name="connsiteY7" fmla="*/ 1319594 h 2084087"/>
              <a:gd name="connsiteX8" fmla="*/ 1244823 w 2103393"/>
              <a:gd name="connsiteY8" fmla="*/ 876417 h 2084087"/>
              <a:gd name="connsiteX9" fmla="*/ 1076528 w 2103393"/>
              <a:gd name="connsiteY9" fmla="*/ 730562 h 2084087"/>
              <a:gd name="connsiteX10" fmla="*/ 885795 w 2103393"/>
              <a:gd name="connsiteY10" fmla="*/ 870807 h 2084087"/>
              <a:gd name="connsiteX11" fmla="*/ 919453 w 2103393"/>
              <a:gd name="connsiteY11" fmla="*/ 1308373 h 2084087"/>
              <a:gd name="connsiteX12" fmla="*/ 891405 w 2103393"/>
              <a:gd name="connsiteY12" fmla="*/ 1628132 h 2084087"/>
              <a:gd name="connsiteX13" fmla="*/ 89201 w 2103393"/>
              <a:gd name="connsiteY13" fmla="*/ 2071308 h 2084087"/>
              <a:gd name="connsiteX14" fmla="*/ 577255 w 2103393"/>
              <a:gd name="connsiteY14" fmla="*/ 494950 h 2084087"/>
              <a:gd name="connsiteX15" fmla="*/ 807257 w 2103393"/>
              <a:gd name="connsiteY15" fmla="*/ 730562 h 2084087"/>
              <a:gd name="connsiteX16" fmla="*/ 969942 w 2103393"/>
              <a:gd name="connsiteY16" fmla="*/ 618366 h 2084087"/>
              <a:gd name="connsiteX17" fmla="*/ 930675 w 2103393"/>
              <a:gd name="connsiteY17" fmla="*/ 57180 h 2084087"/>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65797 h 2092704"/>
              <a:gd name="connsiteX1" fmla="*/ 1190398 w 2103393"/>
              <a:gd name="connsiteY1" fmla="*/ 64124 h 2092704"/>
              <a:gd name="connsiteX2" fmla="*/ 1177505 w 2103393"/>
              <a:gd name="connsiteY2" fmla="*/ 621373 h 2092704"/>
              <a:gd name="connsiteX3" fmla="*/ 1312141 w 2103393"/>
              <a:gd name="connsiteY3" fmla="*/ 699910 h 2092704"/>
              <a:gd name="connsiteX4" fmla="*/ 1508484 w 2103393"/>
              <a:gd name="connsiteY4" fmla="*/ 503567 h 2092704"/>
              <a:gd name="connsiteX5" fmla="*/ 2058246 w 2103393"/>
              <a:gd name="connsiteY5" fmla="*/ 2051876 h 2092704"/>
              <a:gd name="connsiteX6" fmla="*/ 1244822 w 2103393"/>
              <a:gd name="connsiteY6" fmla="*/ 1642358 h 2092704"/>
              <a:gd name="connsiteX7" fmla="*/ 1205554 w 2103393"/>
              <a:gd name="connsiteY7" fmla="*/ 1328211 h 2092704"/>
              <a:gd name="connsiteX8" fmla="*/ 1244823 w 2103393"/>
              <a:gd name="connsiteY8" fmla="*/ 885034 h 2092704"/>
              <a:gd name="connsiteX9" fmla="*/ 1076528 w 2103393"/>
              <a:gd name="connsiteY9" fmla="*/ 739179 h 2092704"/>
              <a:gd name="connsiteX10" fmla="*/ 885795 w 2103393"/>
              <a:gd name="connsiteY10" fmla="*/ 879424 h 2092704"/>
              <a:gd name="connsiteX11" fmla="*/ 919453 w 2103393"/>
              <a:gd name="connsiteY11" fmla="*/ 1316990 h 2092704"/>
              <a:gd name="connsiteX12" fmla="*/ 891405 w 2103393"/>
              <a:gd name="connsiteY12" fmla="*/ 1636749 h 2092704"/>
              <a:gd name="connsiteX13" fmla="*/ 89201 w 2103393"/>
              <a:gd name="connsiteY13" fmla="*/ 2079925 h 2092704"/>
              <a:gd name="connsiteX14" fmla="*/ 577255 w 2103393"/>
              <a:gd name="connsiteY14" fmla="*/ 503567 h 2092704"/>
              <a:gd name="connsiteX15" fmla="*/ 807257 w 2103393"/>
              <a:gd name="connsiteY15" fmla="*/ 739179 h 2092704"/>
              <a:gd name="connsiteX16" fmla="*/ 969942 w 2103393"/>
              <a:gd name="connsiteY16" fmla="*/ 626983 h 2092704"/>
              <a:gd name="connsiteX17" fmla="*/ 930675 w 2103393"/>
              <a:gd name="connsiteY17" fmla="*/ 65797 h 2092704"/>
              <a:gd name="connsiteX0" fmla="*/ 930675 w 2103393"/>
              <a:gd name="connsiteY0" fmla="*/ 73853 h 2100760"/>
              <a:gd name="connsiteX1" fmla="*/ 1190398 w 2103393"/>
              <a:gd name="connsiteY1" fmla="*/ 72180 h 2100760"/>
              <a:gd name="connsiteX2" fmla="*/ 1177505 w 2103393"/>
              <a:gd name="connsiteY2" fmla="*/ 629429 h 2100760"/>
              <a:gd name="connsiteX3" fmla="*/ 1312141 w 2103393"/>
              <a:gd name="connsiteY3" fmla="*/ 707966 h 2100760"/>
              <a:gd name="connsiteX4" fmla="*/ 1508484 w 2103393"/>
              <a:gd name="connsiteY4" fmla="*/ 511623 h 2100760"/>
              <a:gd name="connsiteX5" fmla="*/ 2058246 w 2103393"/>
              <a:gd name="connsiteY5" fmla="*/ 2059932 h 2100760"/>
              <a:gd name="connsiteX6" fmla="*/ 1244822 w 2103393"/>
              <a:gd name="connsiteY6" fmla="*/ 1650414 h 2100760"/>
              <a:gd name="connsiteX7" fmla="*/ 1205554 w 2103393"/>
              <a:gd name="connsiteY7" fmla="*/ 1336267 h 2100760"/>
              <a:gd name="connsiteX8" fmla="*/ 1244823 w 2103393"/>
              <a:gd name="connsiteY8" fmla="*/ 893090 h 2100760"/>
              <a:gd name="connsiteX9" fmla="*/ 1076528 w 2103393"/>
              <a:gd name="connsiteY9" fmla="*/ 747235 h 2100760"/>
              <a:gd name="connsiteX10" fmla="*/ 885795 w 2103393"/>
              <a:gd name="connsiteY10" fmla="*/ 887480 h 2100760"/>
              <a:gd name="connsiteX11" fmla="*/ 919453 w 2103393"/>
              <a:gd name="connsiteY11" fmla="*/ 1325046 h 2100760"/>
              <a:gd name="connsiteX12" fmla="*/ 891405 w 2103393"/>
              <a:gd name="connsiteY12" fmla="*/ 1644805 h 2100760"/>
              <a:gd name="connsiteX13" fmla="*/ 89201 w 2103393"/>
              <a:gd name="connsiteY13" fmla="*/ 2087981 h 2100760"/>
              <a:gd name="connsiteX14" fmla="*/ 577255 w 2103393"/>
              <a:gd name="connsiteY14" fmla="*/ 511623 h 2100760"/>
              <a:gd name="connsiteX15" fmla="*/ 807257 w 2103393"/>
              <a:gd name="connsiteY15" fmla="*/ 747235 h 2100760"/>
              <a:gd name="connsiteX16" fmla="*/ 969942 w 2103393"/>
              <a:gd name="connsiteY16" fmla="*/ 635039 h 2100760"/>
              <a:gd name="connsiteX17" fmla="*/ 930675 w 2103393"/>
              <a:gd name="connsiteY17" fmla="*/ 73853 h 2100760"/>
              <a:gd name="connsiteX0" fmla="*/ 930675 w 2103393"/>
              <a:gd name="connsiteY0" fmla="*/ 77953 h 2104860"/>
              <a:gd name="connsiteX1" fmla="*/ 1190398 w 2103393"/>
              <a:gd name="connsiteY1" fmla="*/ 76280 h 2104860"/>
              <a:gd name="connsiteX2" fmla="*/ 1177505 w 2103393"/>
              <a:gd name="connsiteY2" fmla="*/ 633529 h 2104860"/>
              <a:gd name="connsiteX3" fmla="*/ 1312141 w 2103393"/>
              <a:gd name="connsiteY3" fmla="*/ 712066 h 2104860"/>
              <a:gd name="connsiteX4" fmla="*/ 1508484 w 2103393"/>
              <a:gd name="connsiteY4" fmla="*/ 515723 h 2104860"/>
              <a:gd name="connsiteX5" fmla="*/ 2058246 w 2103393"/>
              <a:gd name="connsiteY5" fmla="*/ 2064032 h 2104860"/>
              <a:gd name="connsiteX6" fmla="*/ 1244822 w 2103393"/>
              <a:gd name="connsiteY6" fmla="*/ 1654514 h 2104860"/>
              <a:gd name="connsiteX7" fmla="*/ 1205554 w 2103393"/>
              <a:gd name="connsiteY7" fmla="*/ 1340367 h 2104860"/>
              <a:gd name="connsiteX8" fmla="*/ 1244823 w 2103393"/>
              <a:gd name="connsiteY8" fmla="*/ 897190 h 2104860"/>
              <a:gd name="connsiteX9" fmla="*/ 1076528 w 2103393"/>
              <a:gd name="connsiteY9" fmla="*/ 751335 h 2104860"/>
              <a:gd name="connsiteX10" fmla="*/ 885795 w 2103393"/>
              <a:gd name="connsiteY10" fmla="*/ 891580 h 2104860"/>
              <a:gd name="connsiteX11" fmla="*/ 919453 w 2103393"/>
              <a:gd name="connsiteY11" fmla="*/ 1329146 h 2104860"/>
              <a:gd name="connsiteX12" fmla="*/ 891405 w 2103393"/>
              <a:gd name="connsiteY12" fmla="*/ 1648905 h 2104860"/>
              <a:gd name="connsiteX13" fmla="*/ 89201 w 2103393"/>
              <a:gd name="connsiteY13" fmla="*/ 2092081 h 2104860"/>
              <a:gd name="connsiteX14" fmla="*/ 577255 w 2103393"/>
              <a:gd name="connsiteY14" fmla="*/ 515723 h 2104860"/>
              <a:gd name="connsiteX15" fmla="*/ 807257 w 2103393"/>
              <a:gd name="connsiteY15" fmla="*/ 751335 h 2104860"/>
              <a:gd name="connsiteX16" fmla="*/ 969942 w 2103393"/>
              <a:gd name="connsiteY16" fmla="*/ 639139 h 2104860"/>
              <a:gd name="connsiteX17" fmla="*/ 930675 w 2103393"/>
              <a:gd name="connsiteY17" fmla="*/ 77953 h 2104860"/>
              <a:gd name="connsiteX0" fmla="*/ 930675 w 2103393"/>
              <a:gd name="connsiteY0" fmla="*/ 71187 h 2098094"/>
              <a:gd name="connsiteX1" fmla="*/ 1190398 w 2103393"/>
              <a:gd name="connsiteY1" fmla="*/ 69514 h 2098094"/>
              <a:gd name="connsiteX2" fmla="*/ 1177505 w 2103393"/>
              <a:gd name="connsiteY2" fmla="*/ 626763 h 2098094"/>
              <a:gd name="connsiteX3" fmla="*/ 1312141 w 2103393"/>
              <a:gd name="connsiteY3" fmla="*/ 705300 h 2098094"/>
              <a:gd name="connsiteX4" fmla="*/ 1508484 w 2103393"/>
              <a:gd name="connsiteY4" fmla="*/ 508957 h 2098094"/>
              <a:gd name="connsiteX5" fmla="*/ 2058246 w 2103393"/>
              <a:gd name="connsiteY5" fmla="*/ 2057266 h 2098094"/>
              <a:gd name="connsiteX6" fmla="*/ 1244822 w 2103393"/>
              <a:gd name="connsiteY6" fmla="*/ 1647748 h 2098094"/>
              <a:gd name="connsiteX7" fmla="*/ 1205554 w 2103393"/>
              <a:gd name="connsiteY7" fmla="*/ 1333601 h 2098094"/>
              <a:gd name="connsiteX8" fmla="*/ 1244823 w 2103393"/>
              <a:gd name="connsiteY8" fmla="*/ 890424 h 2098094"/>
              <a:gd name="connsiteX9" fmla="*/ 1076528 w 2103393"/>
              <a:gd name="connsiteY9" fmla="*/ 744569 h 2098094"/>
              <a:gd name="connsiteX10" fmla="*/ 885795 w 2103393"/>
              <a:gd name="connsiteY10" fmla="*/ 884814 h 2098094"/>
              <a:gd name="connsiteX11" fmla="*/ 919453 w 2103393"/>
              <a:gd name="connsiteY11" fmla="*/ 1322380 h 2098094"/>
              <a:gd name="connsiteX12" fmla="*/ 891405 w 2103393"/>
              <a:gd name="connsiteY12" fmla="*/ 1642139 h 2098094"/>
              <a:gd name="connsiteX13" fmla="*/ 89201 w 2103393"/>
              <a:gd name="connsiteY13" fmla="*/ 2085315 h 2098094"/>
              <a:gd name="connsiteX14" fmla="*/ 577255 w 2103393"/>
              <a:gd name="connsiteY14" fmla="*/ 508957 h 2098094"/>
              <a:gd name="connsiteX15" fmla="*/ 807257 w 2103393"/>
              <a:gd name="connsiteY15" fmla="*/ 744569 h 2098094"/>
              <a:gd name="connsiteX16" fmla="*/ 969942 w 2103393"/>
              <a:gd name="connsiteY16" fmla="*/ 632373 h 2098094"/>
              <a:gd name="connsiteX17" fmla="*/ 930675 w 2103393"/>
              <a:gd name="connsiteY17" fmla="*/ 71187 h 2098094"/>
              <a:gd name="connsiteX0" fmla="*/ 930675 w 2103393"/>
              <a:gd name="connsiteY0" fmla="*/ 75207 h 2102114"/>
              <a:gd name="connsiteX1" fmla="*/ 1190398 w 2103393"/>
              <a:gd name="connsiteY1" fmla="*/ 73534 h 2102114"/>
              <a:gd name="connsiteX2" fmla="*/ 1177505 w 2103393"/>
              <a:gd name="connsiteY2" fmla="*/ 630783 h 2102114"/>
              <a:gd name="connsiteX3" fmla="*/ 1312141 w 2103393"/>
              <a:gd name="connsiteY3" fmla="*/ 709320 h 2102114"/>
              <a:gd name="connsiteX4" fmla="*/ 1508484 w 2103393"/>
              <a:gd name="connsiteY4" fmla="*/ 512977 h 2102114"/>
              <a:gd name="connsiteX5" fmla="*/ 2058246 w 2103393"/>
              <a:gd name="connsiteY5" fmla="*/ 2061286 h 2102114"/>
              <a:gd name="connsiteX6" fmla="*/ 1244822 w 2103393"/>
              <a:gd name="connsiteY6" fmla="*/ 1651768 h 2102114"/>
              <a:gd name="connsiteX7" fmla="*/ 1205554 w 2103393"/>
              <a:gd name="connsiteY7" fmla="*/ 1337621 h 2102114"/>
              <a:gd name="connsiteX8" fmla="*/ 1244823 w 2103393"/>
              <a:gd name="connsiteY8" fmla="*/ 894444 h 2102114"/>
              <a:gd name="connsiteX9" fmla="*/ 1076528 w 2103393"/>
              <a:gd name="connsiteY9" fmla="*/ 748589 h 2102114"/>
              <a:gd name="connsiteX10" fmla="*/ 885795 w 2103393"/>
              <a:gd name="connsiteY10" fmla="*/ 888834 h 2102114"/>
              <a:gd name="connsiteX11" fmla="*/ 919453 w 2103393"/>
              <a:gd name="connsiteY11" fmla="*/ 1326400 h 2102114"/>
              <a:gd name="connsiteX12" fmla="*/ 891405 w 2103393"/>
              <a:gd name="connsiteY12" fmla="*/ 1646159 h 2102114"/>
              <a:gd name="connsiteX13" fmla="*/ 89201 w 2103393"/>
              <a:gd name="connsiteY13" fmla="*/ 2089335 h 2102114"/>
              <a:gd name="connsiteX14" fmla="*/ 577255 w 2103393"/>
              <a:gd name="connsiteY14" fmla="*/ 512977 h 2102114"/>
              <a:gd name="connsiteX15" fmla="*/ 807257 w 2103393"/>
              <a:gd name="connsiteY15" fmla="*/ 748589 h 2102114"/>
              <a:gd name="connsiteX16" fmla="*/ 969942 w 2103393"/>
              <a:gd name="connsiteY16" fmla="*/ 636393 h 2102114"/>
              <a:gd name="connsiteX17" fmla="*/ 930675 w 2103393"/>
              <a:gd name="connsiteY17" fmla="*/ 75207 h 21021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03393" h="2102114">
                <a:moveTo>
                  <a:pt x="930675" y="75207"/>
                </a:moveTo>
                <a:cubicBezTo>
                  <a:pt x="914336" y="-26367"/>
                  <a:pt x="1202803" y="-23213"/>
                  <a:pt x="1190398" y="73534"/>
                </a:cubicBezTo>
                <a:lnTo>
                  <a:pt x="1177505" y="630783"/>
                </a:lnTo>
                <a:lnTo>
                  <a:pt x="1312141" y="709320"/>
                </a:lnTo>
                <a:cubicBezTo>
                  <a:pt x="1349539" y="621433"/>
                  <a:pt x="1403768" y="466228"/>
                  <a:pt x="1508484" y="512977"/>
                </a:cubicBezTo>
                <a:cubicBezTo>
                  <a:pt x="1961009" y="692492"/>
                  <a:pt x="2211581" y="1696648"/>
                  <a:pt x="2058246" y="2061286"/>
                </a:cubicBezTo>
                <a:cubicBezTo>
                  <a:pt x="1912391" y="2233320"/>
                  <a:pt x="1542142" y="1816322"/>
                  <a:pt x="1244822" y="1651768"/>
                </a:cubicBezTo>
                <a:cubicBezTo>
                  <a:pt x="1113927" y="1590061"/>
                  <a:pt x="1184984" y="1466646"/>
                  <a:pt x="1205554" y="1337621"/>
                </a:cubicBezTo>
                <a:cubicBezTo>
                  <a:pt x="1233603" y="1238514"/>
                  <a:pt x="1127017" y="1161846"/>
                  <a:pt x="1244823" y="894444"/>
                </a:cubicBezTo>
                <a:cubicBezTo>
                  <a:pt x="1188725" y="845826"/>
                  <a:pt x="1155065" y="802817"/>
                  <a:pt x="1076528" y="748589"/>
                </a:cubicBezTo>
                <a:cubicBezTo>
                  <a:pt x="973682" y="789728"/>
                  <a:pt x="949373" y="842086"/>
                  <a:pt x="885795" y="888834"/>
                </a:cubicBezTo>
                <a:cubicBezTo>
                  <a:pt x="951243" y="1053389"/>
                  <a:pt x="898883" y="1240382"/>
                  <a:pt x="919453" y="1326400"/>
                </a:cubicBezTo>
                <a:cubicBezTo>
                  <a:pt x="930673" y="1432986"/>
                  <a:pt x="1003602" y="1595671"/>
                  <a:pt x="891405" y="1646159"/>
                </a:cubicBezTo>
                <a:cubicBezTo>
                  <a:pt x="685711" y="1737785"/>
                  <a:pt x="311722" y="2121123"/>
                  <a:pt x="89201" y="2089335"/>
                </a:cubicBezTo>
                <a:cubicBezTo>
                  <a:pt x="-118362" y="2035107"/>
                  <a:pt x="33103" y="774768"/>
                  <a:pt x="577255" y="512977"/>
                </a:cubicBezTo>
                <a:cubicBezTo>
                  <a:pt x="704411" y="464359"/>
                  <a:pt x="736199" y="673791"/>
                  <a:pt x="807257" y="748589"/>
                </a:cubicBezTo>
                <a:lnTo>
                  <a:pt x="969942" y="636393"/>
                </a:lnTo>
                <a:cubicBezTo>
                  <a:pt x="968072" y="483058"/>
                  <a:pt x="947112" y="235825"/>
                  <a:pt x="930675" y="752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pic>
        <p:nvPicPr>
          <p:cNvPr id="8" name="Picture 7">
            <a:extLst>
              <a:ext uri="{FF2B5EF4-FFF2-40B4-BE49-F238E27FC236}">
                <a16:creationId xmlns:a16="http://schemas.microsoft.com/office/drawing/2014/main" id="{E19919DA-C750-4A38-47E4-54D18EFF2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28785" y="3825845"/>
            <a:ext cx="890927" cy="890927"/>
          </a:xfrm>
          <a:prstGeom prst="rect">
            <a:avLst/>
          </a:prstGeom>
        </p:spPr>
      </p:pic>
      <p:pic>
        <p:nvPicPr>
          <p:cNvPr id="10" name="Picture 9">
            <a:extLst>
              <a:ext uri="{FF2B5EF4-FFF2-40B4-BE49-F238E27FC236}">
                <a16:creationId xmlns:a16="http://schemas.microsoft.com/office/drawing/2014/main" id="{339D9D4A-965E-5841-3BCD-350F695D9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28785" y="4984445"/>
            <a:ext cx="1008389" cy="1008389"/>
          </a:xfrm>
          <a:prstGeom prst="rect">
            <a:avLst/>
          </a:prstGeom>
        </p:spPr>
      </p:pic>
    </p:spTree>
    <p:extLst>
      <p:ext uri="{BB962C8B-B14F-4D97-AF65-F5344CB8AC3E}">
        <p14:creationId xmlns:p14="http://schemas.microsoft.com/office/powerpoint/2010/main" val="916806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93BEC0A6-A5CE-914E-9A9E-BB0E40137093}"/>
              </a:ext>
            </a:extLst>
          </p:cNvPr>
          <p:cNvSpPr>
            <a:spLocks noGrp="1"/>
          </p:cNvSpPr>
          <p:nvPr>
            <p:ph type="title"/>
          </p:nvPr>
        </p:nvSpPr>
        <p:spPr/>
        <p:txBody>
          <a:bodyPr/>
          <a:lstStyle/>
          <a:p>
            <a:r>
              <a:rPr lang="en-US" dirty="0"/>
              <a:t>Motivation</a:t>
            </a:r>
          </a:p>
        </p:txBody>
      </p:sp>
      <p:sp>
        <p:nvSpPr>
          <p:cNvPr id="3" name="Side Text - Column 1">
            <a:extLst>
              <a:ext uri="{FF2B5EF4-FFF2-40B4-BE49-F238E27FC236}">
                <a16:creationId xmlns:a16="http://schemas.microsoft.com/office/drawing/2014/main" id="{38025F87-E395-E545-BB3A-BF62703CCBBB}"/>
              </a:ext>
            </a:extLst>
          </p:cNvPr>
          <p:cNvSpPr>
            <a:spLocks noGrp="1"/>
          </p:cNvSpPr>
          <p:nvPr>
            <p:ph sz="half" idx="1"/>
          </p:nvPr>
        </p:nvSpPr>
        <p:spPr>
          <a:xfrm>
            <a:off x="566928" y="2185415"/>
            <a:ext cx="4681966" cy="4499483"/>
          </a:xfrm>
        </p:spPr>
        <p:txBody>
          <a:bodyPr/>
          <a:lstStyle/>
          <a:p>
            <a:r>
              <a:rPr lang="en-US" dirty="0"/>
              <a:t>It is not a hidden fact how COVID-19 instilled fear of death in us.</a:t>
            </a:r>
          </a:p>
          <a:p>
            <a:r>
              <a:rPr lang="en-US" dirty="0"/>
              <a:t> We have seen doctors, scientists and engineers  of different organizations and governments  coming up with solutions to fight covid,  prepared datasets and statistics,  research papers regarding the outbreak of covid.</a:t>
            </a:r>
          </a:p>
          <a:p>
            <a:r>
              <a:rPr lang="en-US" dirty="0"/>
              <a:t>But many failed to help a layman understand the results and the future scenarios resulting in adverse outbreak</a:t>
            </a:r>
          </a:p>
        </p:txBody>
      </p:sp>
      <p:sp>
        <p:nvSpPr>
          <p:cNvPr id="4" name="Side Text - Column 2">
            <a:extLst>
              <a:ext uri="{FF2B5EF4-FFF2-40B4-BE49-F238E27FC236}">
                <a16:creationId xmlns:a16="http://schemas.microsoft.com/office/drawing/2014/main" id="{141D36D5-50E8-C945-95D9-AC162A32E5E9}"/>
              </a:ext>
            </a:extLst>
          </p:cNvPr>
          <p:cNvSpPr>
            <a:spLocks noGrp="1"/>
          </p:cNvSpPr>
          <p:nvPr>
            <p:ph sz="half" idx="2"/>
          </p:nvPr>
        </p:nvSpPr>
        <p:spPr/>
        <p:txBody>
          <a:bodyPr/>
          <a:lstStyle/>
          <a:p>
            <a:r>
              <a:rPr lang="en-US" dirty="0"/>
              <a:t>We believe our efforts in making this project will aid a layman to understand the pandemic scenarios and help the medical professionals and decision-makers allocate resources and design/evaluate intervention strategies to fight againstCOVID-19. </a:t>
            </a:r>
          </a:p>
          <a:p>
            <a:r>
              <a:rPr lang="en-US" dirty="0"/>
              <a:t>Forecasting the possible scenarios with the best suitable model is our secondary motivation.</a:t>
            </a:r>
            <a:endParaRPr lang="en-IN" dirty="0"/>
          </a:p>
        </p:txBody>
      </p:sp>
      <p:sp>
        <p:nvSpPr>
          <p:cNvPr id="15" name="Slide Number">
            <a:extLst>
              <a:ext uri="{FF2B5EF4-FFF2-40B4-BE49-F238E27FC236}">
                <a16:creationId xmlns:a16="http://schemas.microsoft.com/office/drawing/2014/main" id="{A6790C53-F8BB-DF4A-8361-919F8B7F69D9}"/>
              </a:ext>
            </a:extLst>
          </p:cNvPr>
          <p:cNvSpPr>
            <a:spLocks noGrp="1"/>
          </p:cNvSpPr>
          <p:nvPr>
            <p:ph type="ftr" sz="quarter" idx="10"/>
          </p:nvPr>
        </p:nvSpPr>
        <p:spPr/>
        <p:txBody>
          <a:bodyPr/>
          <a:lstStyle/>
          <a:p>
            <a:fld id="{7FF4D5E0-956F-9742-9135-6CCBA6AE77D9}" type="slidenum">
              <a:rPr lang="en-US" smtClean="0"/>
              <a:t>4</a:t>
            </a:fld>
            <a:endParaRPr lang="en-US" dirty="0"/>
          </a:p>
        </p:txBody>
      </p:sp>
      <p:pic>
        <p:nvPicPr>
          <p:cNvPr id="5" name="Picture 4">
            <a:extLst>
              <a:ext uri="{FF2B5EF4-FFF2-40B4-BE49-F238E27FC236}">
                <a16:creationId xmlns:a16="http://schemas.microsoft.com/office/drawing/2014/main" id="{34C7B78D-085A-D051-7146-F950240DE8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56555" y="2073199"/>
            <a:ext cx="1219616" cy="1219616"/>
          </a:xfrm>
          <a:prstGeom prst="rect">
            <a:avLst/>
          </a:prstGeom>
        </p:spPr>
      </p:pic>
      <p:pic>
        <p:nvPicPr>
          <p:cNvPr id="7" name="Graphic 6" descr="Teacher with solid fill">
            <a:extLst>
              <a:ext uri="{FF2B5EF4-FFF2-40B4-BE49-F238E27FC236}">
                <a16:creationId xmlns:a16="http://schemas.microsoft.com/office/drawing/2014/main" id="{AEF0DA1E-0C05-45C5-F21E-9FC601F012A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56555" y="3599586"/>
            <a:ext cx="1219615" cy="1219615"/>
          </a:xfrm>
          <a:prstGeom prst="rect">
            <a:avLst/>
          </a:prstGeom>
        </p:spPr>
      </p:pic>
      <p:pic>
        <p:nvPicPr>
          <p:cNvPr id="9" name="Graphic 8" descr="Users with solid fill">
            <a:extLst>
              <a:ext uri="{FF2B5EF4-FFF2-40B4-BE49-F238E27FC236}">
                <a16:creationId xmlns:a16="http://schemas.microsoft.com/office/drawing/2014/main" id="{6DBB7D89-5A2F-AA45-C8DD-8FFCA46A3EF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405458" y="5005292"/>
            <a:ext cx="1219614" cy="1219614"/>
          </a:xfrm>
          <a:prstGeom prst="rect">
            <a:avLst/>
          </a:prstGeom>
        </p:spPr>
      </p:pic>
    </p:spTree>
    <p:extLst>
      <p:ext uri="{BB962C8B-B14F-4D97-AF65-F5344CB8AC3E}">
        <p14:creationId xmlns:p14="http://schemas.microsoft.com/office/powerpoint/2010/main" val="28739664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Title">
            <a:extLst>
              <a:ext uri="{FF2B5EF4-FFF2-40B4-BE49-F238E27FC236}">
                <a16:creationId xmlns:a16="http://schemas.microsoft.com/office/drawing/2014/main" id="{88DBE833-A922-5747-A36B-4314D3116822}"/>
              </a:ext>
            </a:extLst>
          </p:cNvPr>
          <p:cNvSpPr>
            <a:spLocks noGrp="1"/>
          </p:cNvSpPr>
          <p:nvPr>
            <p:ph type="title"/>
          </p:nvPr>
        </p:nvSpPr>
        <p:spPr/>
        <p:txBody>
          <a:bodyPr/>
          <a:lstStyle/>
          <a:p>
            <a:r>
              <a:rPr lang="en-US" dirty="0"/>
              <a:t>Dataset</a:t>
            </a:r>
          </a:p>
        </p:txBody>
      </p:sp>
      <p:sp>
        <p:nvSpPr>
          <p:cNvPr id="3" name="Slide Text">
            <a:extLst>
              <a:ext uri="{FF2B5EF4-FFF2-40B4-BE49-F238E27FC236}">
                <a16:creationId xmlns:a16="http://schemas.microsoft.com/office/drawing/2014/main" id="{38F3A7AD-BFCA-B14B-8363-A4C1A4B746A2}"/>
              </a:ext>
            </a:extLst>
          </p:cNvPr>
          <p:cNvSpPr>
            <a:spLocks noGrp="1"/>
          </p:cNvSpPr>
          <p:nvPr>
            <p:ph idx="1"/>
          </p:nvPr>
        </p:nvSpPr>
        <p:spPr/>
        <p:txBody>
          <a:bodyPr/>
          <a:lstStyle/>
          <a:p>
            <a:r>
              <a:rPr lang="en-US" dirty="0"/>
              <a:t>We have seen some of the best datasets for our problem but finally, eyed on that one dataset which is provisioned by credible institutions across the world. </a:t>
            </a:r>
          </a:p>
          <a:p>
            <a:r>
              <a:rPr lang="en-US" dirty="0"/>
              <a:t>“</a:t>
            </a:r>
            <a:r>
              <a:rPr lang="en-US" i="1" dirty="0"/>
              <a:t>COVID-19 World</a:t>
            </a:r>
            <a:r>
              <a:rPr lang="en-US" dirty="0"/>
              <a:t>” is a collection of the COVID-19 data maintained by “Our World in Data” which collects it from John Hopkins University. It has versioned information of COVID-19 data each day till July 17</a:t>
            </a:r>
            <a:r>
              <a:rPr lang="en-US" baseline="30000" dirty="0"/>
              <a:t>th</a:t>
            </a:r>
            <a:r>
              <a:rPr lang="en-US" dirty="0"/>
              <a:t> 2022, so far.</a:t>
            </a:r>
          </a:p>
          <a:p>
            <a:r>
              <a:rPr lang="en-US" dirty="0"/>
              <a:t>There are </a:t>
            </a:r>
            <a:r>
              <a:rPr lang="en-IN" dirty="0"/>
              <a:t>183595 observations and  67 variables.</a:t>
            </a:r>
            <a:endParaRPr lang="en-US" dirty="0"/>
          </a:p>
        </p:txBody>
      </p:sp>
      <p:sp>
        <p:nvSpPr>
          <p:cNvPr id="8" name="Slide Number">
            <a:extLst>
              <a:ext uri="{FF2B5EF4-FFF2-40B4-BE49-F238E27FC236}">
                <a16:creationId xmlns:a16="http://schemas.microsoft.com/office/drawing/2014/main" id="{1E758566-FAE7-1B41-AABE-FDB3CDFB0BC2}"/>
              </a:ext>
            </a:extLst>
          </p:cNvPr>
          <p:cNvSpPr>
            <a:spLocks noGrp="1"/>
          </p:cNvSpPr>
          <p:nvPr>
            <p:ph type="ftr" sz="quarter" idx="10"/>
          </p:nvPr>
        </p:nvSpPr>
        <p:spPr/>
        <p:txBody>
          <a:bodyPr/>
          <a:lstStyle/>
          <a:p>
            <a:fld id="{FF97EF4A-40C6-024D-A945-B03D1BBD02F7}" type="slidenum">
              <a:rPr lang="en-US" smtClean="0"/>
              <a:t>5</a:t>
            </a:fld>
            <a:endParaRPr lang="en-US" dirty="0"/>
          </a:p>
        </p:txBody>
      </p:sp>
      <p:sp>
        <p:nvSpPr>
          <p:cNvPr id="5" name="TextBox 4">
            <a:extLst>
              <a:ext uri="{FF2B5EF4-FFF2-40B4-BE49-F238E27FC236}">
                <a16:creationId xmlns:a16="http://schemas.microsoft.com/office/drawing/2014/main" id="{02DFFD56-C69A-61CD-F916-4D1A3EC9984B}"/>
              </a:ext>
            </a:extLst>
          </p:cNvPr>
          <p:cNvSpPr txBox="1"/>
          <p:nvPr/>
        </p:nvSpPr>
        <p:spPr>
          <a:xfrm>
            <a:off x="698090" y="5584723"/>
            <a:ext cx="10205884" cy="400110"/>
          </a:xfrm>
          <a:prstGeom prst="rect">
            <a:avLst/>
          </a:prstGeom>
          <a:noFill/>
        </p:spPr>
        <p:txBody>
          <a:bodyPr wrap="square" rtlCol="0">
            <a:spAutoFit/>
          </a:bodyPr>
          <a:lstStyle/>
          <a:p>
            <a:r>
              <a:rPr lang="en-US" sz="2000" dirty="0">
                <a:solidFill>
                  <a:schemeClr val="accent1"/>
                </a:solidFill>
                <a:latin typeface="Georgia" panose="02040502050405020303" pitchFamily="18" charset="0"/>
              </a:rPr>
              <a:t>Dataset URL:</a:t>
            </a:r>
            <a:r>
              <a:rPr lang="en-US" sz="2000" b="1" dirty="0">
                <a:solidFill>
                  <a:schemeClr val="accent1"/>
                </a:solidFill>
                <a:latin typeface="Georgia" panose="02040502050405020303" pitchFamily="18" charset="0"/>
              </a:rPr>
              <a:t> </a:t>
            </a:r>
            <a:r>
              <a:rPr lang="en-US" sz="2000" dirty="0">
                <a:hlinkClick r:id="rId2"/>
              </a:rPr>
              <a:t>https://</a:t>
            </a:r>
            <a:r>
              <a:rPr lang="en-US" sz="2000" dirty="0" err="1">
                <a:hlinkClick r:id="rId2"/>
              </a:rPr>
              <a:t>aws.amazon.com</a:t>
            </a:r>
            <a:r>
              <a:rPr lang="en-US" sz="2000" dirty="0">
                <a:hlinkClick r:id="rId2"/>
              </a:rPr>
              <a:t>/marketplace/pp/prodview-3b32sjummof5s</a:t>
            </a:r>
            <a:endParaRPr lang="en-US" sz="2000" dirty="0"/>
          </a:p>
        </p:txBody>
      </p:sp>
    </p:spTree>
    <p:extLst>
      <p:ext uri="{BB962C8B-B14F-4D97-AF65-F5344CB8AC3E}">
        <p14:creationId xmlns:p14="http://schemas.microsoft.com/office/powerpoint/2010/main" val="33976775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Slide Title">
            <a:extLst>
              <a:ext uri="{FF2B5EF4-FFF2-40B4-BE49-F238E27FC236}">
                <a16:creationId xmlns:a16="http://schemas.microsoft.com/office/drawing/2014/main" id="{A5A6BD9C-352C-594C-84C3-B534C6BE8173}"/>
              </a:ext>
            </a:extLst>
          </p:cNvPr>
          <p:cNvSpPr>
            <a:spLocks noGrp="1"/>
          </p:cNvSpPr>
          <p:nvPr>
            <p:ph type="title"/>
          </p:nvPr>
        </p:nvSpPr>
        <p:spPr/>
        <p:txBody>
          <a:bodyPr/>
          <a:lstStyle/>
          <a:p>
            <a:r>
              <a:rPr lang="en-US" dirty="0"/>
              <a:t>Key Metrics</a:t>
            </a:r>
          </a:p>
        </p:txBody>
      </p:sp>
      <p:sp>
        <p:nvSpPr>
          <p:cNvPr id="23" name="Slide Number">
            <a:extLst>
              <a:ext uri="{FF2B5EF4-FFF2-40B4-BE49-F238E27FC236}">
                <a16:creationId xmlns:a16="http://schemas.microsoft.com/office/drawing/2014/main" id="{692346D0-C19D-754C-B7FB-4EEAD59AF4EB}"/>
              </a:ext>
            </a:extLst>
          </p:cNvPr>
          <p:cNvSpPr>
            <a:spLocks noGrp="1"/>
          </p:cNvSpPr>
          <p:nvPr>
            <p:ph type="ftr" sz="quarter" idx="10"/>
          </p:nvPr>
        </p:nvSpPr>
        <p:spPr/>
        <p:txBody>
          <a:bodyPr/>
          <a:lstStyle/>
          <a:p>
            <a:fld id="{11612D8C-0CE2-8F48-B865-A1C7EEB20945}" type="slidenum">
              <a:rPr lang="en-US" smtClean="0"/>
              <a:t>6</a:t>
            </a:fld>
            <a:endParaRPr lang="en-US" dirty="0"/>
          </a:p>
        </p:txBody>
      </p:sp>
      <p:sp>
        <p:nvSpPr>
          <p:cNvPr id="5" name="Content Placeholder 4">
            <a:extLst>
              <a:ext uri="{FF2B5EF4-FFF2-40B4-BE49-F238E27FC236}">
                <a16:creationId xmlns:a16="http://schemas.microsoft.com/office/drawing/2014/main" id="{F17D307A-AA6D-D158-A6DC-CE2FBD0E307C}"/>
              </a:ext>
            </a:extLst>
          </p:cNvPr>
          <p:cNvSpPr>
            <a:spLocks noGrp="1"/>
          </p:cNvSpPr>
          <p:nvPr>
            <p:ph sz="half" idx="2"/>
          </p:nvPr>
        </p:nvSpPr>
        <p:spPr>
          <a:xfrm>
            <a:off x="566928" y="2090547"/>
            <a:ext cx="10515600" cy="1578776"/>
          </a:xfrm>
        </p:spPr>
        <p:txBody>
          <a:bodyPr/>
          <a:lstStyle/>
          <a:p>
            <a:r>
              <a:rPr lang="en-US" dirty="0">
                <a:solidFill>
                  <a:srgbClr val="4D5156"/>
                </a:solidFill>
                <a:latin typeface="Amasis MT Pro Light" panose="02040304050005020304" pitchFamily="18" charset="0"/>
                <a:cs typeface="Aharoni" panose="02010803020104030203" pitchFamily="2" charset="-79"/>
              </a:rPr>
              <a:t>The COVID-19 data lake consists of data from two hundred and eighteen countries approximately from various organizations. Out of total 67 variables we have considered ten key variables that are described below.</a:t>
            </a:r>
          </a:p>
          <a:p>
            <a:endParaRPr lang="en-US" dirty="0">
              <a:solidFill>
                <a:srgbClr val="4D5156"/>
              </a:solidFill>
              <a:latin typeface="Amasis MT Pro Light" panose="02040304050005020304" pitchFamily="18" charset="0"/>
              <a:cs typeface="Aharoni" panose="02010803020104030203" pitchFamily="2" charset="-79"/>
            </a:endParaRPr>
          </a:p>
        </p:txBody>
      </p:sp>
      <p:sp>
        <p:nvSpPr>
          <p:cNvPr id="10" name="TextBox 9">
            <a:extLst>
              <a:ext uri="{FF2B5EF4-FFF2-40B4-BE49-F238E27FC236}">
                <a16:creationId xmlns:a16="http://schemas.microsoft.com/office/drawing/2014/main" id="{B23EF684-BD75-EF9E-AD25-70F29B1E3E9E}"/>
              </a:ext>
            </a:extLst>
          </p:cNvPr>
          <p:cNvSpPr txBox="1"/>
          <p:nvPr/>
        </p:nvSpPr>
        <p:spPr>
          <a:xfrm>
            <a:off x="565165" y="3189498"/>
            <a:ext cx="5800499" cy="2446824"/>
          </a:xfrm>
          <a:prstGeom prst="rect">
            <a:avLst/>
          </a:prstGeom>
          <a:noFill/>
        </p:spPr>
        <p:txBody>
          <a:bodyPr wrap="none" rtlCol="0">
            <a:spAutoFit/>
          </a:bodyPr>
          <a:lstStyle/>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iso_code</a:t>
            </a:r>
            <a:r>
              <a:rPr lang="en-US" dirty="0">
                <a:solidFill>
                  <a:srgbClr val="4D5156"/>
                </a:solidFill>
                <a:latin typeface="Amasis MT Pro Light" panose="02040304050005020304" pitchFamily="18" charset="0"/>
                <a:cs typeface="Aharoni" panose="02010803020104030203" pitchFamily="2" charset="-79"/>
              </a:rPr>
              <a:t>: ISO 3166-1 alpha-3  three-letter country codes.</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continent: Continent of the geographical location.</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location: Geographical location.</a:t>
            </a:r>
          </a:p>
          <a:p>
            <a:pPr marL="285750" indent="-285750" algn="just">
              <a:lnSpc>
                <a:spcPct val="150000"/>
              </a:lnSpc>
              <a:buFont typeface="Arial" panose="020B0604020202020204" pitchFamily="34" charset="0"/>
              <a:buChar char="•"/>
            </a:pPr>
            <a:r>
              <a:rPr lang="en-US" dirty="0">
                <a:solidFill>
                  <a:srgbClr val="4D5156"/>
                </a:solidFill>
                <a:latin typeface="Amasis MT Pro Light" panose="02040304050005020304" pitchFamily="18" charset="0"/>
                <a:cs typeface="Aharoni" panose="02010803020104030203" pitchFamily="2" charset="-79"/>
              </a:rPr>
              <a:t>date: Date of observation.</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total_cases</a:t>
            </a:r>
            <a:r>
              <a:rPr lang="en-US" dirty="0">
                <a:solidFill>
                  <a:srgbClr val="4D5156"/>
                </a:solidFill>
                <a:latin typeface="Amasis MT Pro Light" panose="02040304050005020304" pitchFamily="18" charset="0"/>
                <a:cs typeface="Aharoni" panose="02010803020104030203" pitchFamily="2" charset="-79"/>
              </a:rPr>
              <a:t>: Total cases attributed to COVID-19.</a:t>
            </a:r>
          </a:p>
          <a:p>
            <a:endParaRPr lang="en-US" dirty="0"/>
          </a:p>
        </p:txBody>
      </p:sp>
      <p:sp>
        <p:nvSpPr>
          <p:cNvPr id="11" name="TextBox 10">
            <a:extLst>
              <a:ext uri="{FF2B5EF4-FFF2-40B4-BE49-F238E27FC236}">
                <a16:creationId xmlns:a16="http://schemas.microsoft.com/office/drawing/2014/main" id="{0212E6CA-2CBB-8250-0D4E-C235E1DED4FC}"/>
              </a:ext>
            </a:extLst>
          </p:cNvPr>
          <p:cNvSpPr txBox="1"/>
          <p:nvPr/>
        </p:nvSpPr>
        <p:spPr>
          <a:xfrm>
            <a:off x="6359400" y="3189498"/>
            <a:ext cx="5255541" cy="2121093"/>
          </a:xfrm>
          <a:prstGeom prst="rect">
            <a:avLst/>
          </a:prstGeom>
          <a:noFill/>
        </p:spPr>
        <p:txBody>
          <a:bodyPr wrap="none" rtlCol="0">
            <a:spAutoFit/>
          </a:bodyPr>
          <a:lstStyle/>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new_cases</a:t>
            </a:r>
            <a:r>
              <a:rPr lang="en-US" dirty="0">
                <a:solidFill>
                  <a:srgbClr val="4D5156"/>
                </a:solidFill>
                <a:latin typeface="Amasis MT Pro Light" panose="02040304050005020304" pitchFamily="18" charset="0"/>
                <a:cs typeface="Aharoni" panose="02010803020104030203" pitchFamily="2" charset="-79"/>
              </a:rPr>
              <a:t>: New confirmed cases of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total_deaths</a:t>
            </a:r>
            <a:r>
              <a:rPr lang="en-US" dirty="0">
                <a:solidFill>
                  <a:srgbClr val="4D5156"/>
                </a:solidFill>
                <a:latin typeface="Amasis MT Pro Light" panose="02040304050005020304" pitchFamily="18" charset="0"/>
                <a:cs typeface="Aharoni" panose="02010803020104030203" pitchFamily="2" charset="-79"/>
              </a:rPr>
              <a:t>: Total deaths attributed to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new_deaths</a:t>
            </a:r>
            <a:r>
              <a:rPr lang="en-US" dirty="0">
                <a:solidFill>
                  <a:srgbClr val="4D5156"/>
                </a:solidFill>
                <a:latin typeface="Amasis MT Pro Light" panose="02040304050005020304" pitchFamily="18" charset="0"/>
                <a:cs typeface="Aharoni" panose="02010803020104030203" pitchFamily="2" charset="-79"/>
              </a:rPr>
              <a:t>: New deaths attributed to COVID-19. </a:t>
            </a: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life_expentency</a:t>
            </a:r>
            <a:endParaRPr lang="en-US" dirty="0">
              <a:solidFill>
                <a:srgbClr val="4D5156"/>
              </a:solidFill>
              <a:latin typeface="Amasis MT Pro Light" panose="02040304050005020304" pitchFamily="18" charset="0"/>
              <a:cs typeface="Aharoni" panose="02010803020104030203" pitchFamily="2" charset="-79"/>
            </a:endParaRPr>
          </a:p>
          <a:p>
            <a:pPr marL="285750" indent="-285750" algn="just">
              <a:lnSpc>
                <a:spcPct val="150000"/>
              </a:lnSpc>
              <a:buFont typeface="Arial" panose="020B0604020202020204" pitchFamily="34" charset="0"/>
              <a:buChar char="•"/>
            </a:pPr>
            <a:r>
              <a:rPr lang="en-US" dirty="0" err="1">
                <a:solidFill>
                  <a:srgbClr val="4D5156"/>
                </a:solidFill>
                <a:latin typeface="Amasis MT Pro Light" panose="02040304050005020304" pitchFamily="18" charset="0"/>
                <a:cs typeface="Aharoni" panose="02010803020104030203" pitchFamily="2" charset="-79"/>
              </a:rPr>
              <a:t>median_age</a:t>
            </a:r>
            <a:endParaRPr lang="en-US" dirty="0">
              <a:solidFill>
                <a:srgbClr val="4D5156"/>
              </a:solidFill>
              <a:latin typeface="Amasis MT Pro Light" panose="02040304050005020304" pitchFamily="18" charset="0"/>
              <a:cs typeface="Aharoni" panose="02010803020104030203" pitchFamily="2" charset="-79"/>
            </a:endParaRPr>
          </a:p>
        </p:txBody>
      </p:sp>
    </p:spTree>
    <p:extLst>
      <p:ext uri="{BB962C8B-B14F-4D97-AF65-F5344CB8AC3E}">
        <p14:creationId xmlns:p14="http://schemas.microsoft.com/office/powerpoint/2010/main" val="10825795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Title">
            <a:extLst>
              <a:ext uri="{FF2B5EF4-FFF2-40B4-BE49-F238E27FC236}">
                <a16:creationId xmlns:a16="http://schemas.microsoft.com/office/drawing/2014/main" id="{3AC14BE6-0C46-714B-B7A3-48A9E49BAF81}"/>
              </a:ext>
            </a:extLst>
          </p:cNvPr>
          <p:cNvSpPr>
            <a:spLocks noGrp="1"/>
          </p:cNvSpPr>
          <p:nvPr>
            <p:ph type="title"/>
          </p:nvPr>
        </p:nvSpPr>
        <p:spPr>
          <a:xfrm>
            <a:off x="566928" y="1258982"/>
            <a:ext cx="4248912" cy="1089529"/>
          </a:xfrm>
        </p:spPr>
        <p:txBody>
          <a:bodyPr/>
          <a:lstStyle/>
          <a:p>
            <a:r>
              <a:rPr lang="en-US" dirty="0"/>
              <a:t>Exploratory Data Analysis</a:t>
            </a:r>
          </a:p>
        </p:txBody>
      </p:sp>
      <p:sp>
        <p:nvSpPr>
          <p:cNvPr id="3" name="Slide Text">
            <a:extLst>
              <a:ext uri="{FF2B5EF4-FFF2-40B4-BE49-F238E27FC236}">
                <a16:creationId xmlns:a16="http://schemas.microsoft.com/office/drawing/2014/main" id="{4229366B-9DFE-0244-A864-A3ECC8897F6F}"/>
              </a:ext>
            </a:extLst>
          </p:cNvPr>
          <p:cNvSpPr>
            <a:spLocks noGrp="1"/>
          </p:cNvSpPr>
          <p:nvPr>
            <p:ph idx="1"/>
          </p:nvPr>
        </p:nvSpPr>
        <p:spPr>
          <a:xfrm>
            <a:off x="566928" y="2588539"/>
            <a:ext cx="8495010" cy="3968249"/>
          </a:xfrm>
        </p:spPr>
        <p:txBody>
          <a:bodyPr/>
          <a:lstStyle/>
          <a:p>
            <a:pPr>
              <a:spcAft>
                <a:spcPts val="600"/>
              </a:spcAft>
            </a:pPr>
            <a:r>
              <a:rPr lang="en-US" dirty="0"/>
              <a:t>After inspecting all the variables in the dataset and slicing them to ten important metrics. </a:t>
            </a:r>
          </a:p>
          <a:p>
            <a:pPr>
              <a:spcAft>
                <a:spcPts val="600"/>
              </a:spcAft>
            </a:pPr>
            <a:r>
              <a:rPr lang="en-US" dirty="0"/>
              <a:t>We wanted to see the trends during the peak times of COVID-19 and we have found some interesting patterns which helped us in next steps of the process i.e., modelling.</a:t>
            </a:r>
          </a:p>
        </p:txBody>
      </p:sp>
    </p:spTree>
    <p:extLst>
      <p:ext uri="{BB962C8B-B14F-4D97-AF65-F5344CB8AC3E}">
        <p14:creationId xmlns:p14="http://schemas.microsoft.com/office/powerpoint/2010/main" val="14937473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605559F6-199A-8233-10F8-945D9AA4C32A}"/>
              </a:ext>
            </a:extLst>
          </p:cNvPr>
          <p:cNvPicPr>
            <a:picLocks noChangeAspect="1"/>
          </p:cNvPicPr>
          <p:nvPr/>
        </p:nvPicPr>
        <p:blipFill>
          <a:blip r:embed="rId2"/>
          <a:stretch>
            <a:fillRect/>
          </a:stretch>
        </p:blipFill>
        <p:spPr>
          <a:xfrm>
            <a:off x="0" y="1050856"/>
            <a:ext cx="10895308" cy="5807144"/>
          </a:xfrm>
          <a:prstGeom prst="rect">
            <a:avLst/>
          </a:prstGeom>
        </p:spPr>
      </p:pic>
    </p:spTree>
    <p:extLst>
      <p:ext uri="{BB962C8B-B14F-4D97-AF65-F5344CB8AC3E}">
        <p14:creationId xmlns:p14="http://schemas.microsoft.com/office/powerpoint/2010/main" val="23355653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Cutout/>
                    </a14:imgEffect>
                  </a14:imgLayer>
                </a14:imgProps>
              </a:ext>
            </a:extLst>
          </a:blip>
          <a:srcRect/>
          <a:stretch>
            <a:fillRect/>
          </a:stretch>
        </a:blipFill>
        <a:effectLst/>
      </p:bgPr>
    </p:bg>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B710917A-BC84-8FB5-E94A-0B3CEC664BE8}"/>
              </a:ext>
            </a:extLst>
          </p:cNvPr>
          <p:cNvPicPr>
            <a:picLocks noChangeAspect="1"/>
          </p:cNvPicPr>
          <p:nvPr/>
        </p:nvPicPr>
        <p:blipFill>
          <a:blip r:embed="rId4"/>
          <a:stretch>
            <a:fillRect/>
          </a:stretch>
        </p:blipFill>
        <p:spPr>
          <a:xfrm>
            <a:off x="0" y="953597"/>
            <a:ext cx="10740325" cy="5724539"/>
          </a:xfrm>
          <a:prstGeom prst="rect">
            <a:avLst/>
          </a:prstGeom>
        </p:spPr>
      </p:pic>
    </p:spTree>
    <p:extLst>
      <p:ext uri="{BB962C8B-B14F-4D97-AF65-F5344CB8AC3E}">
        <p14:creationId xmlns:p14="http://schemas.microsoft.com/office/powerpoint/2010/main" val="1508258539"/>
      </p:ext>
    </p:extLst>
  </p:cSld>
  <p:clrMapOvr>
    <a:masterClrMapping/>
  </p:clrMapOvr>
</p:sld>
</file>

<file path=ppt/theme/theme1.xml><?xml version="1.0" encoding="utf-8"?>
<a:theme xmlns:a="http://schemas.openxmlformats.org/drawingml/2006/main" name="Office Theme">
  <a:themeElements>
    <a:clrScheme name="UB Brand Colors">
      <a:dk1>
        <a:srgbClr val="666666"/>
      </a:dk1>
      <a:lt1>
        <a:srgbClr val="FFFFFF"/>
      </a:lt1>
      <a:dk2>
        <a:srgbClr val="005BBB"/>
      </a:dk2>
      <a:lt2>
        <a:srgbClr val="FFFFFF"/>
      </a:lt2>
      <a:accent1>
        <a:srgbClr val="005BBB"/>
      </a:accent1>
      <a:accent2>
        <a:srgbClr val="41B6E6"/>
      </a:accent2>
      <a:accent3>
        <a:srgbClr val="E56D54"/>
      </a:accent3>
      <a:accent4>
        <a:srgbClr val="666666"/>
      </a:accent4>
      <a:accent5>
        <a:srgbClr val="007681"/>
      </a:accent5>
      <a:accent6>
        <a:srgbClr val="003E51"/>
      </a:accent6>
      <a:hlink>
        <a:srgbClr val="005BBB"/>
      </a:hlink>
      <a:folHlink>
        <a:srgbClr val="D86A4E"/>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1493</TotalTime>
  <Words>1552</Words>
  <Application>Microsoft Macintosh PowerPoint</Application>
  <PresentationFormat>Widescreen</PresentationFormat>
  <Paragraphs>203</Paragraphs>
  <Slides>24</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24</vt:i4>
      </vt:variant>
    </vt:vector>
  </HeadingPairs>
  <TitlesOfParts>
    <vt:vector size="34" baseType="lpstr">
      <vt:lpstr>Amasis MT Pro Light</vt:lpstr>
      <vt:lpstr>Arial</vt:lpstr>
      <vt:lpstr>Arial Regular</vt:lpstr>
      <vt:lpstr>Georgia</vt:lpstr>
      <vt:lpstr>Lato</vt:lpstr>
      <vt:lpstr>Open Sans</vt:lpstr>
      <vt:lpstr>Roboto</vt:lpstr>
      <vt:lpstr>System Font Regular</vt:lpstr>
      <vt:lpstr>Times New Roman</vt:lpstr>
      <vt:lpstr>Office Theme</vt:lpstr>
      <vt:lpstr>Forecasting covid-19 cases and Deaths</vt:lpstr>
      <vt:lpstr>Table of contents</vt:lpstr>
      <vt:lpstr>Introduction</vt:lpstr>
      <vt:lpstr>Motivation</vt:lpstr>
      <vt:lpstr>Dataset</vt:lpstr>
      <vt:lpstr>Key Metrics</vt:lpstr>
      <vt:lpstr>Exploratory Data Analysis</vt:lpstr>
      <vt:lpstr>PowerPoint Presentation</vt:lpstr>
      <vt:lpstr>PowerPoint Presentation</vt:lpstr>
      <vt:lpstr>PowerPoint Presentation</vt:lpstr>
      <vt:lpstr>PowerPoint Presentation</vt:lpstr>
      <vt:lpstr>Model Choice</vt:lpstr>
      <vt:lpstr>Prophet Introduction</vt:lpstr>
      <vt:lpstr>Prophet Functionality</vt:lpstr>
      <vt:lpstr>Cases Forecast</vt:lpstr>
      <vt:lpstr>Deaths Forecast</vt:lpstr>
      <vt:lpstr>Dashboard Summary</vt:lpstr>
      <vt:lpstr>Working of Dashboard</vt:lpstr>
      <vt:lpstr>Roles and responsibilities</vt:lpstr>
      <vt:lpstr>Individual Contribution in %</vt:lpstr>
      <vt:lpstr>Challenges</vt:lpstr>
      <vt:lpstr>Prospects</vt:lpstr>
      <vt:lpstr>PowerPoint Presentation</vt:lpstr>
      <vt:lpstr>Thank you!</vt:lpstr>
    </vt:vector>
  </TitlesOfParts>
  <Manager/>
  <Company>University at Buffalo</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UB PowerPoint Presentation</dc:title>
  <dc:subject/>
  <dc:creator>Division of University Communications</dc:creator>
  <cp:keywords/>
  <dc:description/>
  <cp:lastModifiedBy>Sai Prapulla Seshank Adivi</cp:lastModifiedBy>
  <cp:revision>97</cp:revision>
  <dcterms:created xsi:type="dcterms:W3CDTF">2019-04-04T19:20:28Z</dcterms:created>
  <dcterms:modified xsi:type="dcterms:W3CDTF">2022-08-01T02:27:02Z</dcterms:modified>
  <cp:category/>
</cp:coreProperties>
</file>